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sldSz cx="18288000" cy="10287000"/>
  <p:notesSz cx="6858000" cy="9144000"/>
  <p:embeddedFontLst>
    <p:embeddedFont>
      <p:font typeface="Now" panose="020B0604020202020204" charset="0"/>
      <p:regular r:id="rId15"/>
    </p:embeddedFont>
    <p:embeddedFont>
      <p:font typeface="Now Bold" panose="020B0604020202020204" charset="0"/>
      <p:regular r:id="rId16"/>
    </p:embeddedFont>
    <p:embeddedFont>
      <p:font typeface="Now Heavy" panose="020B0604020202020204" charset="0"/>
      <p:regular r:id="rId1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C0C9FC7-5DF7-4FB8-BD5C-55A8127570BA}" v="1" dt="2024-06-01T11:25:51.64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2" d="100"/>
          <a:sy n="52" d="100"/>
        </p:scale>
        <p:origin x="758"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1.fntdata"/><Relationship Id="rId23"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eewanker sharma" userId="dbbcfb43a29a83da" providerId="LiveId" clId="{6C0C9FC7-5DF7-4FB8-BD5C-55A8127570BA}"/>
    <pc:docChg chg="modSld">
      <pc:chgData name="deewanker sharma" userId="dbbcfb43a29a83da" providerId="LiveId" clId="{6C0C9FC7-5DF7-4FB8-BD5C-55A8127570BA}" dt="2024-06-01T11:25:51.640" v="0"/>
      <pc:docMkLst>
        <pc:docMk/>
      </pc:docMkLst>
      <pc:sldChg chg="modTransition">
        <pc:chgData name="deewanker sharma" userId="dbbcfb43a29a83da" providerId="LiveId" clId="{6C0C9FC7-5DF7-4FB8-BD5C-55A8127570BA}" dt="2024-06-01T11:25:51.640" v="0"/>
        <pc:sldMkLst>
          <pc:docMk/>
          <pc:sldMk cId="0" sldId="256"/>
        </pc:sldMkLst>
      </pc:sldChg>
      <pc:sldChg chg="modTransition">
        <pc:chgData name="deewanker sharma" userId="dbbcfb43a29a83da" providerId="LiveId" clId="{6C0C9FC7-5DF7-4FB8-BD5C-55A8127570BA}" dt="2024-06-01T11:25:51.640" v="0"/>
        <pc:sldMkLst>
          <pc:docMk/>
          <pc:sldMk cId="0" sldId="257"/>
        </pc:sldMkLst>
      </pc:sldChg>
      <pc:sldChg chg="modTransition">
        <pc:chgData name="deewanker sharma" userId="dbbcfb43a29a83da" providerId="LiveId" clId="{6C0C9FC7-5DF7-4FB8-BD5C-55A8127570BA}" dt="2024-06-01T11:25:51.640" v="0"/>
        <pc:sldMkLst>
          <pc:docMk/>
          <pc:sldMk cId="0" sldId="258"/>
        </pc:sldMkLst>
      </pc:sldChg>
      <pc:sldChg chg="modTransition">
        <pc:chgData name="deewanker sharma" userId="dbbcfb43a29a83da" providerId="LiveId" clId="{6C0C9FC7-5DF7-4FB8-BD5C-55A8127570BA}" dt="2024-06-01T11:25:51.640" v="0"/>
        <pc:sldMkLst>
          <pc:docMk/>
          <pc:sldMk cId="0" sldId="259"/>
        </pc:sldMkLst>
      </pc:sldChg>
      <pc:sldChg chg="modTransition">
        <pc:chgData name="deewanker sharma" userId="dbbcfb43a29a83da" providerId="LiveId" clId="{6C0C9FC7-5DF7-4FB8-BD5C-55A8127570BA}" dt="2024-06-01T11:25:51.640" v="0"/>
        <pc:sldMkLst>
          <pc:docMk/>
          <pc:sldMk cId="0" sldId="260"/>
        </pc:sldMkLst>
      </pc:sldChg>
      <pc:sldChg chg="modTransition">
        <pc:chgData name="deewanker sharma" userId="dbbcfb43a29a83da" providerId="LiveId" clId="{6C0C9FC7-5DF7-4FB8-BD5C-55A8127570BA}" dt="2024-06-01T11:25:51.640" v="0"/>
        <pc:sldMkLst>
          <pc:docMk/>
          <pc:sldMk cId="0" sldId="261"/>
        </pc:sldMkLst>
      </pc:sldChg>
      <pc:sldChg chg="modTransition">
        <pc:chgData name="deewanker sharma" userId="dbbcfb43a29a83da" providerId="LiveId" clId="{6C0C9FC7-5DF7-4FB8-BD5C-55A8127570BA}" dt="2024-06-01T11:25:51.640" v="0"/>
        <pc:sldMkLst>
          <pc:docMk/>
          <pc:sldMk cId="0" sldId="262"/>
        </pc:sldMkLst>
      </pc:sldChg>
      <pc:sldChg chg="modTransition">
        <pc:chgData name="deewanker sharma" userId="dbbcfb43a29a83da" providerId="LiveId" clId="{6C0C9FC7-5DF7-4FB8-BD5C-55A8127570BA}" dt="2024-06-01T11:25:51.640" v="0"/>
        <pc:sldMkLst>
          <pc:docMk/>
          <pc:sldMk cId="0" sldId="263"/>
        </pc:sldMkLst>
      </pc:sldChg>
      <pc:sldChg chg="modTransition">
        <pc:chgData name="deewanker sharma" userId="dbbcfb43a29a83da" providerId="LiveId" clId="{6C0C9FC7-5DF7-4FB8-BD5C-55A8127570BA}" dt="2024-06-01T11:25:51.640" v="0"/>
        <pc:sldMkLst>
          <pc:docMk/>
          <pc:sldMk cId="0" sldId="264"/>
        </pc:sldMkLst>
      </pc:sldChg>
      <pc:sldChg chg="modTransition">
        <pc:chgData name="deewanker sharma" userId="dbbcfb43a29a83da" providerId="LiveId" clId="{6C0C9FC7-5DF7-4FB8-BD5C-55A8127570BA}" dt="2024-06-01T11:25:51.640" v="0"/>
        <pc:sldMkLst>
          <pc:docMk/>
          <pc:sldMk cId="0" sldId="265"/>
        </pc:sldMkLst>
      </pc:sldChg>
      <pc:sldChg chg="modTransition">
        <pc:chgData name="deewanker sharma" userId="dbbcfb43a29a83da" providerId="LiveId" clId="{6C0C9FC7-5DF7-4FB8-BD5C-55A8127570BA}" dt="2024-06-01T11:25:51.640" v="0"/>
        <pc:sldMkLst>
          <pc:docMk/>
          <pc:sldMk cId="0" sldId="266"/>
        </pc:sldMkLst>
      </pc:sldChg>
      <pc:sldChg chg="modTransition">
        <pc:chgData name="deewanker sharma" userId="dbbcfb43a29a83da" providerId="LiveId" clId="{6C0C9FC7-5DF7-4FB8-BD5C-55A8127570BA}" dt="2024-06-01T11:25:51.640" v="0"/>
        <pc:sldMkLst>
          <pc:docMk/>
          <pc:sldMk cId="0" sldId="267"/>
        </pc:sldMkLst>
      </pc:sldChg>
      <pc:sldChg chg="modTransition">
        <pc:chgData name="deewanker sharma" userId="dbbcfb43a29a83da" providerId="LiveId" clId="{6C0C9FC7-5DF7-4FB8-BD5C-55A8127570BA}" dt="2024-06-01T11:25:51.640" v="0"/>
        <pc:sldMkLst>
          <pc:docMk/>
          <pc:sldMk cId="0" sldId="268"/>
        </pc:sldMkLst>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6/1/2024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image" Target="../media/image21.svg"/></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15.sv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4.svg"/></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19.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8.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5111" b="-15111"/>
            </a:stretch>
          </a:blipFill>
        </p:spPr>
        <p:txBody>
          <a:bodyPr/>
          <a:lstStyle/>
          <a:p>
            <a:endParaRPr lang="en-IN"/>
          </a:p>
        </p:txBody>
      </p:sp>
      <p:grpSp>
        <p:nvGrpSpPr>
          <p:cNvPr id="3" name="Group 3"/>
          <p:cNvGrpSpPr/>
          <p:nvPr/>
        </p:nvGrpSpPr>
        <p:grpSpPr>
          <a:xfrm>
            <a:off x="16396706" y="4167288"/>
            <a:ext cx="1725187" cy="1725187"/>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BD6C5">
                <a:alpha val="49804"/>
              </a:srgbClr>
            </a:solidFill>
            <a:ln cap="sq">
              <a:noFill/>
              <a:prstDash val="solid"/>
              <a:miter/>
            </a:ln>
          </p:spPr>
          <p:txBody>
            <a:bodyPr/>
            <a:lstStyle/>
            <a:p>
              <a:endParaRPr lang="en-IN"/>
            </a:p>
          </p:txBody>
        </p:sp>
        <p:sp>
          <p:nvSpPr>
            <p:cNvPr id="5" name="TextBox 5"/>
            <p:cNvSpPr txBox="1"/>
            <p:nvPr/>
          </p:nvSpPr>
          <p:spPr>
            <a:xfrm>
              <a:off x="76200" y="38100"/>
              <a:ext cx="660400" cy="698500"/>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6" name="Group 6"/>
          <p:cNvGrpSpPr/>
          <p:nvPr/>
        </p:nvGrpSpPr>
        <p:grpSpPr>
          <a:xfrm>
            <a:off x="-2241452" y="8314600"/>
            <a:ext cx="4482905" cy="4482905"/>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9375A"/>
            </a:solidFill>
            <a:ln cap="sq">
              <a:noFill/>
              <a:prstDash val="solid"/>
              <a:miter/>
            </a:ln>
          </p:spPr>
          <p:txBody>
            <a:bodyPr/>
            <a:lstStyle/>
            <a:p>
              <a:endParaRPr lang="en-IN"/>
            </a:p>
          </p:txBody>
        </p:sp>
        <p:sp>
          <p:nvSpPr>
            <p:cNvPr id="8" name="TextBox 8"/>
            <p:cNvSpPr txBox="1"/>
            <p:nvPr/>
          </p:nvSpPr>
          <p:spPr>
            <a:xfrm>
              <a:off x="76200" y="38100"/>
              <a:ext cx="660400" cy="698500"/>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9" name="Group 9"/>
          <p:cNvGrpSpPr/>
          <p:nvPr/>
        </p:nvGrpSpPr>
        <p:grpSpPr>
          <a:xfrm>
            <a:off x="14273417" y="2752767"/>
            <a:ext cx="674278" cy="674278"/>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FE7">
                <a:alpha val="49804"/>
              </a:srgbClr>
            </a:solidFill>
            <a:ln cap="sq">
              <a:noFill/>
              <a:prstDash val="solid"/>
              <a:miter/>
            </a:ln>
          </p:spPr>
          <p:txBody>
            <a:bodyPr/>
            <a:lstStyle/>
            <a:p>
              <a:endParaRPr lang="en-IN"/>
            </a:p>
          </p:txBody>
        </p:sp>
        <p:sp>
          <p:nvSpPr>
            <p:cNvPr id="11" name="TextBox 11"/>
            <p:cNvSpPr txBox="1"/>
            <p:nvPr/>
          </p:nvSpPr>
          <p:spPr>
            <a:xfrm>
              <a:off x="76200" y="38100"/>
              <a:ext cx="660400" cy="698500"/>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12" name="Group 12"/>
          <p:cNvGrpSpPr/>
          <p:nvPr/>
        </p:nvGrpSpPr>
        <p:grpSpPr>
          <a:xfrm>
            <a:off x="107924" y="242235"/>
            <a:ext cx="6948922" cy="6739759"/>
            <a:chOff x="0" y="0"/>
            <a:chExt cx="6350000" cy="6158865"/>
          </a:xfrm>
        </p:grpSpPr>
        <p:sp>
          <p:nvSpPr>
            <p:cNvPr id="13" name="Freeform 13"/>
            <p:cNvSpPr/>
            <p:nvPr/>
          </p:nvSpPr>
          <p:spPr>
            <a:xfrm>
              <a:off x="0" y="0"/>
              <a:ext cx="6350000" cy="6186551"/>
            </a:xfrm>
            <a:custGeom>
              <a:avLst/>
              <a:gdLst/>
              <a:ahLst/>
              <a:cxnLst/>
              <a:rect l="l" t="t" r="r" b="b"/>
              <a:pathLst>
                <a:path w="6350000" h="6186551">
                  <a:moveTo>
                    <a:pt x="6057900" y="0"/>
                  </a:moveTo>
                  <a:cubicBezTo>
                    <a:pt x="6218555" y="0"/>
                    <a:pt x="6350000" y="131445"/>
                    <a:pt x="6350000" y="292100"/>
                  </a:cubicBezTo>
                  <a:lnTo>
                    <a:pt x="6350000" y="5922391"/>
                  </a:lnTo>
                  <a:cubicBezTo>
                    <a:pt x="6350000" y="6083046"/>
                    <a:pt x="6221603" y="6186551"/>
                    <a:pt x="6064631" y="6152388"/>
                  </a:cubicBezTo>
                  <a:lnTo>
                    <a:pt x="285369" y="4894072"/>
                  </a:lnTo>
                  <a:cubicBezTo>
                    <a:pt x="128397" y="4859782"/>
                    <a:pt x="0" y="4700397"/>
                    <a:pt x="0" y="4539742"/>
                  </a:cubicBezTo>
                  <a:lnTo>
                    <a:pt x="0" y="292100"/>
                  </a:lnTo>
                  <a:cubicBezTo>
                    <a:pt x="0" y="131445"/>
                    <a:pt x="131445" y="0"/>
                    <a:pt x="292100" y="0"/>
                  </a:cubicBezTo>
                  <a:lnTo>
                    <a:pt x="6057900" y="0"/>
                  </a:lnTo>
                  <a:close/>
                </a:path>
              </a:pathLst>
            </a:custGeom>
            <a:blipFill>
              <a:blip r:embed="rId3"/>
              <a:stretch>
                <a:fillRect l="-22743" r="-22743"/>
              </a:stretch>
            </a:blipFill>
          </p:spPr>
          <p:txBody>
            <a:bodyPr/>
            <a:lstStyle/>
            <a:p>
              <a:endParaRPr lang="en-IN"/>
            </a:p>
          </p:txBody>
        </p:sp>
      </p:grpSp>
      <p:sp>
        <p:nvSpPr>
          <p:cNvPr id="14" name="TextBox 14"/>
          <p:cNvSpPr txBox="1"/>
          <p:nvPr/>
        </p:nvSpPr>
        <p:spPr>
          <a:xfrm>
            <a:off x="7056845" y="4043463"/>
            <a:ext cx="10021480" cy="3644286"/>
          </a:xfrm>
          <a:prstGeom prst="rect">
            <a:avLst/>
          </a:prstGeom>
        </p:spPr>
        <p:txBody>
          <a:bodyPr lIns="0" tIns="0" rIns="0" bIns="0" rtlCol="0" anchor="t">
            <a:spAutoFit/>
          </a:bodyPr>
          <a:lstStyle/>
          <a:p>
            <a:pPr algn="ctr">
              <a:lnSpc>
                <a:spcPts val="9658"/>
              </a:lnSpc>
            </a:pPr>
            <a:r>
              <a:rPr lang="en-US" sz="6999">
                <a:solidFill>
                  <a:srgbClr val="529CAF"/>
                </a:solidFill>
                <a:latin typeface="Now Heavy"/>
              </a:rPr>
              <a:t>Exploratory Data Analysis (EDA) for Real Estate Pricing</a:t>
            </a:r>
          </a:p>
        </p:txBody>
      </p:sp>
      <p:sp>
        <p:nvSpPr>
          <p:cNvPr id="15" name="TextBox 15"/>
          <p:cNvSpPr txBox="1"/>
          <p:nvPr/>
        </p:nvSpPr>
        <p:spPr>
          <a:xfrm>
            <a:off x="11271573" y="9320803"/>
            <a:ext cx="7016427" cy="635886"/>
          </a:xfrm>
          <a:prstGeom prst="rect">
            <a:avLst/>
          </a:prstGeom>
        </p:spPr>
        <p:txBody>
          <a:bodyPr lIns="0" tIns="0" rIns="0" bIns="0" rtlCol="0" anchor="t">
            <a:spAutoFit/>
          </a:bodyPr>
          <a:lstStyle/>
          <a:p>
            <a:pPr marL="813251" lvl="1" indent="-406625" algn="l">
              <a:lnSpc>
                <a:spcPts val="5198"/>
              </a:lnSpc>
              <a:buFont typeface="Arial"/>
              <a:buChar char="•"/>
            </a:pPr>
            <a:r>
              <a:rPr lang="en-US" sz="3766">
                <a:solidFill>
                  <a:srgbClr val="39375A"/>
                </a:solidFill>
                <a:latin typeface="Now Bold"/>
              </a:rPr>
              <a:t>By Deewankar Sharma</a:t>
            </a:r>
          </a:p>
        </p:txBody>
      </p:sp>
      <p:sp>
        <p:nvSpPr>
          <p:cNvPr id="16" name="TextBox 16"/>
          <p:cNvSpPr txBox="1"/>
          <p:nvPr/>
        </p:nvSpPr>
        <p:spPr>
          <a:xfrm>
            <a:off x="7936571" y="7778152"/>
            <a:ext cx="8262027" cy="1015745"/>
          </a:xfrm>
          <a:prstGeom prst="rect">
            <a:avLst/>
          </a:prstGeom>
        </p:spPr>
        <p:txBody>
          <a:bodyPr lIns="0" tIns="0" rIns="0" bIns="0" rtlCol="0" anchor="t">
            <a:spAutoFit/>
          </a:bodyPr>
          <a:lstStyle/>
          <a:p>
            <a:pPr algn="ctr">
              <a:lnSpc>
                <a:spcPts val="4002"/>
              </a:lnSpc>
            </a:pPr>
            <a:r>
              <a:rPr lang="en-US" sz="2900">
                <a:solidFill>
                  <a:srgbClr val="EBBE9A"/>
                </a:solidFill>
                <a:latin typeface="Now Heavy"/>
              </a:rPr>
              <a:t>Unveiling the Dynamics of House Valuation in a Dynamic Market</a:t>
            </a:r>
          </a:p>
        </p:txBody>
      </p:sp>
      <p:sp>
        <p:nvSpPr>
          <p:cNvPr id="17" name="Freeform 17"/>
          <p:cNvSpPr/>
          <p:nvPr/>
        </p:nvSpPr>
        <p:spPr>
          <a:xfrm>
            <a:off x="14271611" y="-3441295"/>
            <a:ext cx="6882590" cy="6882590"/>
          </a:xfrm>
          <a:custGeom>
            <a:avLst/>
            <a:gdLst/>
            <a:ahLst/>
            <a:cxnLst/>
            <a:rect l="l" t="t" r="r" b="b"/>
            <a:pathLst>
              <a:path w="6882590" h="6882590">
                <a:moveTo>
                  <a:pt x="0" y="0"/>
                </a:moveTo>
                <a:lnTo>
                  <a:pt x="6882591" y="0"/>
                </a:lnTo>
                <a:lnTo>
                  <a:pt x="6882591" y="6882590"/>
                </a:lnTo>
                <a:lnTo>
                  <a:pt x="0" y="6882590"/>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IN"/>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5111" b="-15111"/>
            </a:stretch>
          </a:blipFill>
        </p:spPr>
        <p:txBody>
          <a:bodyPr/>
          <a:lstStyle/>
          <a:p>
            <a:endParaRPr lang="en-IN"/>
          </a:p>
        </p:txBody>
      </p:sp>
      <p:sp>
        <p:nvSpPr>
          <p:cNvPr id="3" name="Freeform 3"/>
          <p:cNvSpPr/>
          <p:nvPr/>
        </p:nvSpPr>
        <p:spPr>
          <a:xfrm>
            <a:off x="15126704" y="2779906"/>
            <a:ext cx="522019" cy="850891"/>
          </a:xfrm>
          <a:custGeom>
            <a:avLst/>
            <a:gdLst/>
            <a:ahLst/>
            <a:cxnLst/>
            <a:rect l="l" t="t" r="r" b="b"/>
            <a:pathLst>
              <a:path w="522019" h="850891">
                <a:moveTo>
                  <a:pt x="0" y="0"/>
                </a:moveTo>
                <a:lnTo>
                  <a:pt x="522019" y="0"/>
                </a:lnTo>
                <a:lnTo>
                  <a:pt x="522019" y="850890"/>
                </a:lnTo>
                <a:lnTo>
                  <a:pt x="0" y="85089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grpSp>
        <p:nvGrpSpPr>
          <p:cNvPr id="4" name="Group 4"/>
          <p:cNvGrpSpPr/>
          <p:nvPr/>
        </p:nvGrpSpPr>
        <p:grpSpPr>
          <a:xfrm>
            <a:off x="-3018241" y="5774427"/>
            <a:ext cx="10201958" cy="10201958"/>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FE7">
                <a:alpha val="78824"/>
              </a:srgbClr>
            </a:solidFill>
            <a:ln cap="sq">
              <a:noFill/>
              <a:prstDash val="solid"/>
              <a:miter/>
            </a:ln>
          </p:spPr>
          <p:txBody>
            <a:bodyPr/>
            <a:lstStyle/>
            <a:p>
              <a:endParaRPr lang="en-IN"/>
            </a:p>
          </p:txBody>
        </p:sp>
        <p:sp>
          <p:nvSpPr>
            <p:cNvPr id="6" name="TextBox 6"/>
            <p:cNvSpPr txBox="1"/>
            <p:nvPr/>
          </p:nvSpPr>
          <p:spPr>
            <a:xfrm>
              <a:off x="76200" y="38100"/>
              <a:ext cx="660400" cy="698500"/>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7" name="Freeform 7"/>
          <p:cNvSpPr/>
          <p:nvPr/>
        </p:nvSpPr>
        <p:spPr>
          <a:xfrm>
            <a:off x="10009552" y="3630796"/>
            <a:ext cx="7931433" cy="4287261"/>
          </a:xfrm>
          <a:custGeom>
            <a:avLst/>
            <a:gdLst/>
            <a:ahLst/>
            <a:cxnLst/>
            <a:rect l="l" t="t" r="r" b="b"/>
            <a:pathLst>
              <a:path w="7931433" h="4287261">
                <a:moveTo>
                  <a:pt x="0" y="0"/>
                </a:moveTo>
                <a:lnTo>
                  <a:pt x="7931433" y="0"/>
                </a:lnTo>
                <a:lnTo>
                  <a:pt x="7931433" y="4287261"/>
                </a:lnTo>
                <a:lnTo>
                  <a:pt x="0" y="4287261"/>
                </a:lnTo>
                <a:lnTo>
                  <a:pt x="0" y="0"/>
                </a:lnTo>
                <a:close/>
              </a:path>
            </a:pathLst>
          </a:custGeom>
          <a:blipFill>
            <a:blip r:embed="rId5"/>
            <a:stretch>
              <a:fillRect/>
            </a:stretch>
          </a:blipFill>
        </p:spPr>
        <p:txBody>
          <a:bodyPr/>
          <a:lstStyle/>
          <a:p>
            <a:endParaRPr lang="en-IN"/>
          </a:p>
        </p:txBody>
      </p:sp>
      <p:sp>
        <p:nvSpPr>
          <p:cNvPr id="8" name="TextBox 8"/>
          <p:cNvSpPr txBox="1"/>
          <p:nvPr/>
        </p:nvSpPr>
        <p:spPr>
          <a:xfrm>
            <a:off x="1233729" y="1554852"/>
            <a:ext cx="8547408" cy="916341"/>
          </a:xfrm>
          <a:prstGeom prst="rect">
            <a:avLst/>
          </a:prstGeom>
        </p:spPr>
        <p:txBody>
          <a:bodyPr lIns="0" tIns="0" rIns="0" bIns="0" rtlCol="0" anchor="t">
            <a:spAutoFit/>
          </a:bodyPr>
          <a:lstStyle/>
          <a:p>
            <a:pPr marL="0" lvl="0" indent="0" algn="l">
              <a:lnSpc>
                <a:spcPts val="7344"/>
              </a:lnSpc>
              <a:spcBef>
                <a:spcPct val="0"/>
              </a:spcBef>
            </a:pPr>
            <a:r>
              <a:rPr lang="en-US" sz="5321">
                <a:solidFill>
                  <a:srgbClr val="6CB2DC"/>
                </a:solidFill>
                <a:latin typeface="Now Heavy"/>
              </a:rPr>
              <a:t>Historical Pricing Trends</a:t>
            </a:r>
          </a:p>
        </p:txBody>
      </p:sp>
      <p:sp>
        <p:nvSpPr>
          <p:cNvPr id="9" name="TextBox 9"/>
          <p:cNvSpPr txBox="1"/>
          <p:nvPr/>
        </p:nvSpPr>
        <p:spPr>
          <a:xfrm>
            <a:off x="1233729" y="2500235"/>
            <a:ext cx="8775823" cy="6121400"/>
          </a:xfrm>
          <a:prstGeom prst="rect">
            <a:avLst/>
          </a:prstGeom>
        </p:spPr>
        <p:txBody>
          <a:bodyPr lIns="0" tIns="0" rIns="0" bIns="0" rtlCol="0" anchor="t">
            <a:spAutoFit/>
          </a:bodyPr>
          <a:lstStyle/>
          <a:p>
            <a:pPr algn="l">
              <a:lnSpc>
                <a:spcPts val="5440"/>
              </a:lnSpc>
            </a:pPr>
            <a:r>
              <a:rPr lang="en-US" sz="3200">
                <a:solidFill>
                  <a:srgbClr val="01070A"/>
                </a:solidFill>
                <a:latin typeface="Now"/>
              </a:rPr>
              <a:t>Examining historical pricing trends over time provides valuable insights into market behavior and external influences. Through time-series analysis, we can identify patterns, trends, and cyclical fluctuations in house prices. Understanding these historical trends allows us to anticipate future market movements and adapt our pricing strategies accordingly.</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5111" b="-15111"/>
            </a:stretch>
          </a:blipFill>
        </p:spPr>
        <p:txBody>
          <a:bodyPr/>
          <a:lstStyle/>
          <a:p>
            <a:endParaRPr lang="en-IN"/>
          </a:p>
        </p:txBody>
      </p:sp>
      <p:grpSp>
        <p:nvGrpSpPr>
          <p:cNvPr id="3" name="Group 3"/>
          <p:cNvGrpSpPr/>
          <p:nvPr/>
        </p:nvGrpSpPr>
        <p:grpSpPr>
          <a:xfrm>
            <a:off x="11624073" y="-29227"/>
            <a:ext cx="4626609" cy="9616611"/>
            <a:chOff x="0" y="0"/>
            <a:chExt cx="716359" cy="1488984"/>
          </a:xfrm>
        </p:grpSpPr>
        <p:sp>
          <p:nvSpPr>
            <p:cNvPr id="4" name="Freeform 4"/>
            <p:cNvSpPr/>
            <p:nvPr/>
          </p:nvSpPr>
          <p:spPr>
            <a:xfrm>
              <a:off x="0" y="0"/>
              <a:ext cx="716359" cy="1488984"/>
            </a:xfrm>
            <a:custGeom>
              <a:avLst/>
              <a:gdLst/>
              <a:ahLst/>
              <a:cxnLst/>
              <a:rect l="l" t="t" r="r" b="b"/>
              <a:pathLst>
                <a:path w="716359" h="1488984">
                  <a:moveTo>
                    <a:pt x="238915" y="1469915"/>
                  </a:moveTo>
                  <a:cubicBezTo>
                    <a:pt x="275641" y="1481429"/>
                    <a:pt x="317394" y="1488984"/>
                    <a:pt x="358372" y="1488984"/>
                  </a:cubicBezTo>
                  <a:cubicBezTo>
                    <a:pt x="399352" y="1488984"/>
                    <a:pt x="438785" y="1482507"/>
                    <a:pt x="475124" y="1470993"/>
                  </a:cubicBezTo>
                  <a:cubicBezTo>
                    <a:pt x="475898" y="1470634"/>
                    <a:pt x="476671" y="1470634"/>
                    <a:pt x="477444" y="1470275"/>
                  </a:cubicBezTo>
                  <a:cubicBezTo>
                    <a:pt x="613912" y="1424219"/>
                    <a:pt x="714426" y="1302605"/>
                    <a:pt x="716359" y="1145462"/>
                  </a:cubicBezTo>
                  <a:lnTo>
                    <a:pt x="716359" y="0"/>
                  </a:lnTo>
                  <a:lnTo>
                    <a:pt x="0" y="0"/>
                  </a:lnTo>
                  <a:lnTo>
                    <a:pt x="0" y="1144612"/>
                  </a:lnTo>
                  <a:cubicBezTo>
                    <a:pt x="1933" y="1303324"/>
                    <a:pt x="100901" y="1424939"/>
                    <a:pt x="238915" y="1469915"/>
                  </a:cubicBezTo>
                  <a:close/>
                </a:path>
              </a:pathLst>
            </a:custGeom>
            <a:solidFill>
              <a:srgbClr val="C24979"/>
            </a:solidFill>
            <a:ln cap="sq">
              <a:noFill/>
              <a:prstDash val="solid"/>
              <a:miter/>
            </a:ln>
          </p:spPr>
          <p:txBody>
            <a:bodyPr/>
            <a:lstStyle/>
            <a:p>
              <a:endParaRPr lang="en-IN"/>
            </a:p>
          </p:txBody>
        </p:sp>
        <p:sp>
          <p:nvSpPr>
            <p:cNvPr id="5" name="TextBox 5"/>
            <p:cNvSpPr txBox="1"/>
            <p:nvPr/>
          </p:nvSpPr>
          <p:spPr>
            <a:xfrm>
              <a:off x="0" y="-38100"/>
              <a:ext cx="716359" cy="1400084"/>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6" name="Freeform 6"/>
          <p:cNvSpPr/>
          <p:nvPr/>
        </p:nvSpPr>
        <p:spPr>
          <a:xfrm>
            <a:off x="10770219" y="1654192"/>
            <a:ext cx="7311274" cy="4247699"/>
          </a:xfrm>
          <a:custGeom>
            <a:avLst/>
            <a:gdLst/>
            <a:ahLst/>
            <a:cxnLst/>
            <a:rect l="l" t="t" r="r" b="b"/>
            <a:pathLst>
              <a:path w="7311274" h="4247699">
                <a:moveTo>
                  <a:pt x="0" y="0"/>
                </a:moveTo>
                <a:lnTo>
                  <a:pt x="7311274" y="0"/>
                </a:lnTo>
                <a:lnTo>
                  <a:pt x="7311274" y="4247698"/>
                </a:lnTo>
                <a:lnTo>
                  <a:pt x="0" y="4247698"/>
                </a:lnTo>
                <a:lnTo>
                  <a:pt x="0" y="0"/>
                </a:lnTo>
                <a:close/>
              </a:path>
            </a:pathLst>
          </a:custGeom>
          <a:blipFill>
            <a:blip r:embed="rId3"/>
            <a:stretch>
              <a:fillRect/>
            </a:stretch>
          </a:blipFill>
        </p:spPr>
        <p:txBody>
          <a:bodyPr/>
          <a:lstStyle/>
          <a:p>
            <a:endParaRPr lang="en-IN"/>
          </a:p>
        </p:txBody>
      </p:sp>
      <p:sp>
        <p:nvSpPr>
          <p:cNvPr id="7" name="Freeform 7"/>
          <p:cNvSpPr/>
          <p:nvPr/>
        </p:nvSpPr>
        <p:spPr>
          <a:xfrm>
            <a:off x="10770219" y="6348178"/>
            <a:ext cx="7311274" cy="2910122"/>
          </a:xfrm>
          <a:custGeom>
            <a:avLst/>
            <a:gdLst/>
            <a:ahLst/>
            <a:cxnLst/>
            <a:rect l="l" t="t" r="r" b="b"/>
            <a:pathLst>
              <a:path w="7311274" h="2910122">
                <a:moveTo>
                  <a:pt x="0" y="0"/>
                </a:moveTo>
                <a:lnTo>
                  <a:pt x="7311274" y="0"/>
                </a:lnTo>
                <a:lnTo>
                  <a:pt x="7311274" y="2910122"/>
                </a:lnTo>
                <a:lnTo>
                  <a:pt x="0" y="2910122"/>
                </a:lnTo>
                <a:lnTo>
                  <a:pt x="0" y="0"/>
                </a:lnTo>
                <a:close/>
              </a:path>
            </a:pathLst>
          </a:custGeom>
          <a:blipFill>
            <a:blip r:embed="rId4"/>
            <a:stretch>
              <a:fillRect/>
            </a:stretch>
          </a:blipFill>
        </p:spPr>
        <p:txBody>
          <a:bodyPr/>
          <a:lstStyle/>
          <a:p>
            <a:endParaRPr lang="en-IN"/>
          </a:p>
        </p:txBody>
      </p:sp>
      <p:sp>
        <p:nvSpPr>
          <p:cNvPr id="8" name="TextBox 8"/>
          <p:cNvSpPr txBox="1"/>
          <p:nvPr/>
        </p:nvSpPr>
        <p:spPr>
          <a:xfrm>
            <a:off x="0" y="259268"/>
            <a:ext cx="11624073" cy="2656498"/>
          </a:xfrm>
          <a:prstGeom prst="rect">
            <a:avLst/>
          </a:prstGeom>
        </p:spPr>
        <p:txBody>
          <a:bodyPr lIns="0" tIns="0" rIns="0" bIns="0" rtlCol="0" anchor="t">
            <a:spAutoFit/>
          </a:bodyPr>
          <a:lstStyle/>
          <a:p>
            <a:pPr marL="0" lvl="0" indent="0" algn="ctr">
              <a:lnSpc>
                <a:spcPts val="10523"/>
              </a:lnSpc>
              <a:spcBef>
                <a:spcPct val="0"/>
              </a:spcBef>
            </a:pPr>
            <a:r>
              <a:rPr lang="en-US" sz="7626">
                <a:solidFill>
                  <a:srgbClr val="C24979"/>
                </a:solidFill>
                <a:latin typeface="Now Heavy"/>
              </a:rPr>
              <a:t>Customer Preferences and Amenities</a:t>
            </a:r>
          </a:p>
        </p:txBody>
      </p:sp>
      <p:sp>
        <p:nvSpPr>
          <p:cNvPr id="9" name="TextBox 9"/>
          <p:cNvSpPr txBox="1"/>
          <p:nvPr/>
        </p:nvSpPr>
        <p:spPr>
          <a:xfrm>
            <a:off x="358458" y="3045870"/>
            <a:ext cx="9758950" cy="6807200"/>
          </a:xfrm>
          <a:prstGeom prst="rect">
            <a:avLst/>
          </a:prstGeom>
        </p:spPr>
        <p:txBody>
          <a:bodyPr lIns="0" tIns="0" rIns="0" bIns="0" rtlCol="0" anchor="t">
            <a:spAutoFit/>
          </a:bodyPr>
          <a:lstStyle/>
          <a:p>
            <a:pPr algn="just">
              <a:lnSpc>
                <a:spcPts val="5440"/>
              </a:lnSpc>
            </a:pPr>
            <a:r>
              <a:rPr lang="en-US" sz="3200">
                <a:solidFill>
                  <a:srgbClr val="01070A"/>
                </a:solidFill>
                <a:latin typeface="Now"/>
              </a:rPr>
              <a:t>Customer preferences and amenities play a significant role in shaping house prices. By analyzing the impact of amenities such as pools, garages, and outdoor spaces on house prices, we gain insights into buyer preferences and market demand. Additionally, examining categorical features such as heating quality and kitchen condition provides further insights into customer preferences and their influence on valuation.</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5111" b="-15111"/>
            </a:stretch>
          </a:blipFill>
        </p:spPr>
        <p:txBody>
          <a:bodyPr/>
          <a:lstStyle/>
          <a:p>
            <a:endParaRPr lang="en-IN"/>
          </a:p>
        </p:txBody>
      </p:sp>
      <p:grpSp>
        <p:nvGrpSpPr>
          <p:cNvPr id="3" name="Group 3"/>
          <p:cNvGrpSpPr/>
          <p:nvPr/>
        </p:nvGrpSpPr>
        <p:grpSpPr>
          <a:xfrm>
            <a:off x="-5776667" y="-17446"/>
            <a:ext cx="6236046" cy="10304446"/>
            <a:chOff x="0" y="0"/>
            <a:chExt cx="1130664" cy="1868310"/>
          </a:xfrm>
        </p:grpSpPr>
        <p:sp>
          <p:nvSpPr>
            <p:cNvPr id="4" name="Freeform 4"/>
            <p:cNvSpPr/>
            <p:nvPr/>
          </p:nvSpPr>
          <p:spPr>
            <a:xfrm>
              <a:off x="0" y="0"/>
              <a:ext cx="1130664" cy="1868310"/>
            </a:xfrm>
            <a:custGeom>
              <a:avLst/>
              <a:gdLst/>
              <a:ahLst/>
              <a:cxnLst/>
              <a:rect l="l" t="t" r="r" b="b"/>
              <a:pathLst>
                <a:path w="1130664" h="1868310">
                  <a:moveTo>
                    <a:pt x="0" y="0"/>
                  </a:moveTo>
                  <a:lnTo>
                    <a:pt x="1130664" y="0"/>
                  </a:lnTo>
                  <a:lnTo>
                    <a:pt x="1130664" y="1868310"/>
                  </a:lnTo>
                  <a:lnTo>
                    <a:pt x="0" y="1868310"/>
                  </a:lnTo>
                  <a:close/>
                </a:path>
              </a:pathLst>
            </a:custGeom>
            <a:solidFill>
              <a:srgbClr val="9FCFE7">
                <a:alpha val="43922"/>
              </a:srgbClr>
            </a:solidFill>
            <a:ln cap="sq">
              <a:noFill/>
              <a:prstDash val="solid"/>
              <a:miter/>
            </a:ln>
          </p:spPr>
          <p:txBody>
            <a:bodyPr/>
            <a:lstStyle/>
            <a:p>
              <a:endParaRPr lang="en-IN"/>
            </a:p>
          </p:txBody>
        </p:sp>
        <p:sp>
          <p:nvSpPr>
            <p:cNvPr id="5" name="TextBox 5"/>
            <p:cNvSpPr txBox="1"/>
            <p:nvPr/>
          </p:nvSpPr>
          <p:spPr>
            <a:xfrm>
              <a:off x="0" y="-104775"/>
              <a:ext cx="1130664" cy="1973085"/>
            </a:xfrm>
            <a:prstGeom prst="rect">
              <a:avLst/>
            </a:prstGeom>
          </p:spPr>
          <p:txBody>
            <a:bodyPr lIns="50800" tIns="50800" rIns="50800" bIns="50800" rtlCol="0" anchor="ctr"/>
            <a:lstStyle/>
            <a:p>
              <a:pPr marL="424640" lvl="1" indent="-212320" algn="l">
                <a:lnSpc>
                  <a:spcPts val="3441"/>
                </a:lnSpc>
                <a:spcBef>
                  <a:spcPct val="0"/>
                </a:spcBef>
                <a:buFont typeface="Arial"/>
                <a:buChar char="•"/>
              </a:pPr>
              <a:endParaRPr/>
            </a:p>
          </p:txBody>
        </p:sp>
      </p:grpSp>
      <p:sp>
        <p:nvSpPr>
          <p:cNvPr id="6" name="TextBox 6"/>
          <p:cNvSpPr txBox="1"/>
          <p:nvPr/>
        </p:nvSpPr>
        <p:spPr>
          <a:xfrm>
            <a:off x="1507985" y="1597877"/>
            <a:ext cx="8579920" cy="8284657"/>
          </a:xfrm>
          <a:prstGeom prst="rect">
            <a:avLst/>
          </a:prstGeom>
        </p:spPr>
        <p:txBody>
          <a:bodyPr lIns="0" tIns="0" rIns="0" bIns="0" rtlCol="0" anchor="t">
            <a:spAutoFit/>
          </a:bodyPr>
          <a:lstStyle/>
          <a:p>
            <a:pPr algn="just">
              <a:lnSpc>
                <a:spcPts val="4718"/>
              </a:lnSpc>
            </a:pPr>
            <a:r>
              <a:rPr lang="en-US" sz="2775">
                <a:solidFill>
                  <a:srgbClr val="01070A"/>
                </a:solidFill>
                <a:latin typeface="Now"/>
              </a:rPr>
              <a:t>In conclusion, Exploratory Data Analysis (EDA) is a foundational step in understanding the dynamics of house valuation in a dynamic real estate market. We have uncovered valuable insights into the factors influencing house prices by conducting comprehensive analyses and leveraging advanced analytics techniques. These insights can inform strategic decision-making, optimize pricing strategies, and enhance the competitive positioning of properties within the market. Continued analysis and monitoring of market trends will be essential to adapt to changing market conditions and maintain a competitive edge.</a:t>
            </a:r>
          </a:p>
        </p:txBody>
      </p:sp>
      <p:sp>
        <p:nvSpPr>
          <p:cNvPr id="7" name="Freeform 7"/>
          <p:cNvSpPr/>
          <p:nvPr/>
        </p:nvSpPr>
        <p:spPr>
          <a:xfrm>
            <a:off x="11136511" y="1281085"/>
            <a:ext cx="6496896" cy="8434269"/>
          </a:xfrm>
          <a:custGeom>
            <a:avLst/>
            <a:gdLst/>
            <a:ahLst/>
            <a:cxnLst/>
            <a:rect l="l" t="t" r="r" b="b"/>
            <a:pathLst>
              <a:path w="6496896" h="8434269">
                <a:moveTo>
                  <a:pt x="0" y="0"/>
                </a:moveTo>
                <a:lnTo>
                  <a:pt x="6496896" y="0"/>
                </a:lnTo>
                <a:lnTo>
                  <a:pt x="6496896" y="8434269"/>
                </a:lnTo>
                <a:lnTo>
                  <a:pt x="0" y="8434269"/>
                </a:lnTo>
                <a:lnTo>
                  <a:pt x="0" y="0"/>
                </a:lnTo>
                <a:close/>
              </a:path>
            </a:pathLst>
          </a:custGeom>
          <a:blipFill>
            <a:blip r:embed="rId3">
              <a:alphaModFix amt="80000"/>
            </a:blip>
            <a:stretch>
              <a:fillRect l="-28001" t="-14074" r="-20089"/>
            </a:stretch>
          </a:blipFill>
          <a:ln cap="sq">
            <a:noFill/>
            <a:prstDash val="solid"/>
            <a:miter/>
          </a:ln>
        </p:spPr>
        <p:txBody>
          <a:bodyPr/>
          <a:lstStyle/>
          <a:p>
            <a:endParaRPr lang="en-IN"/>
          </a:p>
        </p:txBody>
      </p:sp>
      <p:sp>
        <p:nvSpPr>
          <p:cNvPr id="8" name="TextBox 8"/>
          <p:cNvSpPr txBox="1"/>
          <p:nvPr/>
        </p:nvSpPr>
        <p:spPr>
          <a:xfrm>
            <a:off x="1296159" y="726169"/>
            <a:ext cx="6484253" cy="1005058"/>
          </a:xfrm>
          <a:prstGeom prst="rect">
            <a:avLst/>
          </a:prstGeom>
        </p:spPr>
        <p:txBody>
          <a:bodyPr lIns="0" tIns="0" rIns="0" bIns="0" rtlCol="0" anchor="t">
            <a:spAutoFit/>
          </a:bodyPr>
          <a:lstStyle/>
          <a:p>
            <a:pPr marL="0" lvl="0" indent="0" algn="l">
              <a:lnSpc>
                <a:spcPts val="8146"/>
              </a:lnSpc>
              <a:spcBef>
                <a:spcPct val="0"/>
              </a:spcBef>
            </a:pPr>
            <a:r>
              <a:rPr lang="en-US" sz="5903">
                <a:solidFill>
                  <a:srgbClr val="F3B475"/>
                </a:solidFill>
                <a:latin typeface="Now Heavy"/>
              </a:rPr>
              <a:t>Conclusions</a:t>
            </a:r>
          </a:p>
        </p:txBody>
      </p:sp>
      <p:grpSp>
        <p:nvGrpSpPr>
          <p:cNvPr id="9" name="Group 9"/>
          <p:cNvGrpSpPr/>
          <p:nvPr/>
        </p:nvGrpSpPr>
        <p:grpSpPr>
          <a:xfrm>
            <a:off x="17633407" y="-8723"/>
            <a:ext cx="6236046" cy="10304446"/>
            <a:chOff x="0" y="0"/>
            <a:chExt cx="1130664" cy="1868310"/>
          </a:xfrm>
        </p:grpSpPr>
        <p:sp>
          <p:nvSpPr>
            <p:cNvPr id="10" name="Freeform 10"/>
            <p:cNvSpPr/>
            <p:nvPr/>
          </p:nvSpPr>
          <p:spPr>
            <a:xfrm>
              <a:off x="0" y="0"/>
              <a:ext cx="1130664" cy="1868310"/>
            </a:xfrm>
            <a:custGeom>
              <a:avLst/>
              <a:gdLst/>
              <a:ahLst/>
              <a:cxnLst/>
              <a:rect l="l" t="t" r="r" b="b"/>
              <a:pathLst>
                <a:path w="1130664" h="1868310">
                  <a:moveTo>
                    <a:pt x="0" y="0"/>
                  </a:moveTo>
                  <a:lnTo>
                    <a:pt x="1130664" y="0"/>
                  </a:lnTo>
                  <a:lnTo>
                    <a:pt x="1130664" y="1868310"/>
                  </a:lnTo>
                  <a:lnTo>
                    <a:pt x="0" y="1868310"/>
                  </a:lnTo>
                  <a:close/>
                </a:path>
              </a:pathLst>
            </a:custGeom>
            <a:solidFill>
              <a:srgbClr val="9FCFE7">
                <a:alpha val="43922"/>
              </a:srgbClr>
            </a:solidFill>
            <a:ln cap="sq">
              <a:noFill/>
              <a:prstDash val="solid"/>
              <a:miter/>
            </a:ln>
          </p:spPr>
          <p:txBody>
            <a:bodyPr/>
            <a:lstStyle/>
            <a:p>
              <a:endParaRPr lang="en-IN"/>
            </a:p>
          </p:txBody>
        </p:sp>
        <p:sp>
          <p:nvSpPr>
            <p:cNvPr id="11" name="TextBox 11"/>
            <p:cNvSpPr txBox="1"/>
            <p:nvPr/>
          </p:nvSpPr>
          <p:spPr>
            <a:xfrm>
              <a:off x="0" y="-104775"/>
              <a:ext cx="1130664" cy="1973085"/>
            </a:xfrm>
            <a:prstGeom prst="rect">
              <a:avLst/>
            </a:prstGeom>
          </p:spPr>
          <p:txBody>
            <a:bodyPr lIns="50800" tIns="50800" rIns="50800" bIns="50800" rtlCol="0" anchor="ctr"/>
            <a:lstStyle/>
            <a:p>
              <a:pPr marL="424640" lvl="1" indent="-212320" algn="l">
                <a:lnSpc>
                  <a:spcPts val="3441"/>
                </a:lnSpc>
                <a:spcBef>
                  <a:spcPct val="0"/>
                </a:spcBef>
                <a:buFont typeface="Arial"/>
                <a:buChar char="•"/>
              </a:pPr>
              <a:endParaRPr/>
            </a:p>
          </p:txBody>
        </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5111" b="-15111"/>
            </a:stretch>
          </a:blipFill>
        </p:spPr>
        <p:txBody>
          <a:bodyPr/>
          <a:lstStyle/>
          <a:p>
            <a:endParaRPr lang="en-IN"/>
          </a:p>
        </p:txBody>
      </p:sp>
      <p:grpSp>
        <p:nvGrpSpPr>
          <p:cNvPr id="3" name="Group 3"/>
          <p:cNvGrpSpPr/>
          <p:nvPr/>
        </p:nvGrpSpPr>
        <p:grpSpPr>
          <a:xfrm>
            <a:off x="3464393" y="6247579"/>
            <a:ext cx="2163759" cy="3360639"/>
            <a:chOff x="0" y="0"/>
            <a:chExt cx="480352" cy="746059"/>
          </a:xfrm>
        </p:grpSpPr>
        <p:sp>
          <p:nvSpPr>
            <p:cNvPr id="4" name="Freeform 4"/>
            <p:cNvSpPr/>
            <p:nvPr/>
          </p:nvSpPr>
          <p:spPr>
            <a:xfrm>
              <a:off x="0" y="0"/>
              <a:ext cx="480352" cy="746059"/>
            </a:xfrm>
            <a:custGeom>
              <a:avLst/>
              <a:gdLst/>
              <a:ahLst/>
              <a:cxnLst/>
              <a:rect l="l" t="t" r="r" b="b"/>
              <a:pathLst>
                <a:path w="480352" h="746059">
                  <a:moveTo>
                    <a:pt x="0" y="0"/>
                  </a:moveTo>
                  <a:lnTo>
                    <a:pt x="480352" y="0"/>
                  </a:lnTo>
                  <a:lnTo>
                    <a:pt x="480352" y="746059"/>
                  </a:lnTo>
                  <a:lnTo>
                    <a:pt x="0" y="746059"/>
                  </a:lnTo>
                  <a:close/>
                </a:path>
              </a:pathLst>
            </a:custGeom>
            <a:solidFill>
              <a:srgbClr val="078FA9">
                <a:alpha val="67843"/>
              </a:srgbClr>
            </a:solidFill>
            <a:ln cap="sq">
              <a:noFill/>
              <a:prstDash val="solid"/>
              <a:miter/>
            </a:ln>
          </p:spPr>
          <p:txBody>
            <a:bodyPr/>
            <a:lstStyle/>
            <a:p>
              <a:endParaRPr lang="en-IN"/>
            </a:p>
          </p:txBody>
        </p:sp>
        <p:sp>
          <p:nvSpPr>
            <p:cNvPr id="5" name="TextBox 5"/>
            <p:cNvSpPr txBox="1"/>
            <p:nvPr/>
          </p:nvSpPr>
          <p:spPr>
            <a:xfrm>
              <a:off x="0" y="-104775"/>
              <a:ext cx="480352" cy="850834"/>
            </a:xfrm>
            <a:prstGeom prst="rect">
              <a:avLst/>
            </a:prstGeom>
          </p:spPr>
          <p:txBody>
            <a:bodyPr lIns="50800" tIns="50800" rIns="50800" bIns="50800" rtlCol="0" anchor="ctr"/>
            <a:lstStyle/>
            <a:p>
              <a:pPr marL="424640" lvl="1" indent="-212320" algn="l">
                <a:lnSpc>
                  <a:spcPts val="3441"/>
                </a:lnSpc>
                <a:spcBef>
                  <a:spcPct val="0"/>
                </a:spcBef>
                <a:buFont typeface="Arial"/>
                <a:buChar char="•"/>
              </a:pPr>
              <a:endParaRPr/>
            </a:p>
          </p:txBody>
        </p:sp>
      </p:grpSp>
      <p:grpSp>
        <p:nvGrpSpPr>
          <p:cNvPr id="6" name="Group 6"/>
          <p:cNvGrpSpPr/>
          <p:nvPr/>
        </p:nvGrpSpPr>
        <p:grpSpPr>
          <a:xfrm>
            <a:off x="-470978" y="-330258"/>
            <a:ext cx="3465192" cy="11163261"/>
            <a:chOff x="0" y="0"/>
            <a:chExt cx="628277" cy="2024022"/>
          </a:xfrm>
        </p:grpSpPr>
        <p:sp>
          <p:nvSpPr>
            <p:cNvPr id="7" name="Freeform 7"/>
            <p:cNvSpPr/>
            <p:nvPr/>
          </p:nvSpPr>
          <p:spPr>
            <a:xfrm>
              <a:off x="0" y="0"/>
              <a:ext cx="628277" cy="2024022"/>
            </a:xfrm>
            <a:custGeom>
              <a:avLst/>
              <a:gdLst/>
              <a:ahLst/>
              <a:cxnLst/>
              <a:rect l="l" t="t" r="r" b="b"/>
              <a:pathLst>
                <a:path w="628277" h="2024022">
                  <a:moveTo>
                    <a:pt x="0" y="0"/>
                  </a:moveTo>
                  <a:lnTo>
                    <a:pt x="628277" y="0"/>
                  </a:lnTo>
                  <a:lnTo>
                    <a:pt x="628277" y="2024022"/>
                  </a:lnTo>
                  <a:lnTo>
                    <a:pt x="0" y="2024022"/>
                  </a:lnTo>
                  <a:close/>
                </a:path>
              </a:pathLst>
            </a:custGeom>
            <a:solidFill>
              <a:srgbClr val="39ECEF">
                <a:alpha val="67843"/>
              </a:srgbClr>
            </a:solidFill>
            <a:ln cap="sq">
              <a:noFill/>
              <a:prstDash val="solid"/>
              <a:miter/>
            </a:ln>
          </p:spPr>
          <p:txBody>
            <a:bodyPr/>
            <a:lstStyle/>
            <a:p>
              <a:endParaRPr lang="en-IN"/>
            </a:p>
          </p:txBody>
        </p:sp>
        <p:sp>
          <p:nvSpPr>
            <p:cNvPr id="8" name="TextBox 8"/>
            <p:cNvSpPr txBox="1"/>
            <p:nvPr/>
          </p:nvSpPr>
          <p:spPr>
            <a:xfrm>
              <a:off x="0" y="-104775"/>
              <a:ext cx="628277" cy="2128797"/>
            </a:xfrm>
            <a:prstGeom prst="rect">
              <a:avLst/>
            </a:prstGeom>
          </p:spPr>
          <p:txBody>
            <a:bodyPr lIns="50800" tIns="50800" rIns="50800" bIns="50800" rtlCol="0" anchor="ctr"/>
            <a:lstStyle/>
            <a:p>
              <a:pPr marL="424640" lvl="1" indent="-212320" algn="l">
                <a:lnSpc>
                  <a:spcPts val="3441"/>
                </a:lnSpc>
                <a:spcBef>
                  <a:spcPct val="0"/>
                </a:spcBef>
                <a:buFont typeface="Arial"/>
                <a:buChar char="•"/>
              </a:pPr>
              <a:endParaRPr/>
            </a:p>
          </p:txBody>
        </p:sp>
      </p:grpSp>
      <p:sp>
        <p:nvSpPr>
          <p:cNvPr id="9" name="Freeform 9"/>
          <p:cNvSpPr/>
          <p:nvPr/>
        </p:nvSpPr>
        <p:spPr>
          <a:xfrm>
            <a:off x="13312826" y="-3390455"/>
            <a:ext cx="7770402" cy="7770402"/>
          </a:xfrm>
          <a:custGeom>
            <a:avLst/>
            <a:gdLst/>
            <a:ahLst/>
            <a:cxnLst/>
            <a:rect l="l" t="t" r="r" b="b"/>
            <a:pathLst>
              <a:path w="7770402" h="7770402">
                <a:moveTo>
                  <a:pt x="0" y="0"/>
                </a:moveTo>
                <a:lnTo>
                  <a:pt x="7770402" y="0"/>
                </a:lnTo>
                <a:lnTo>
                  <a:pt x="7770402" y="7770402"/>
                </a:lnTo>
                <a:lnTo>
                  <a:pt x="0" y="7770402"/>
                </a:lnTo>
                <a:lnTo>
                  <a:pt x="0" y="0"/>
                </a:lnTo>
                <a:close/>
              </a:path>
            </a:pathLst>
          </a:custGeom>
          <a:blipFill>
            <a:blip r:embed="rId3">
              <a:alphaModFix amt="65000"/>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en-IN"/>
          </a:p>
        </p:txBody>
      </p:sp>
      <p:grpSp>
        <p:nvGrpSpPr>
          <p:cNvPr id="10" name="Group 10"/>
          <p:cNvGrpSpPr/>
          <p:nvPr/>
        </p:nvGrpSpPr>
        <p:grpSpPr>
          <a:xfrm>
            <a:off x="14505439" y="4262865"/>
            <a:ext cx="1464045" cy="1464045"/>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FE7">
                <a:alpha val="43922"/>
              </a:srgbClr>
            </a:solidFill>
            <a:ln cap="sq">
              <a:noFill/>
              <a:prstDash val="solid"/>
              <a:miter/>
            </a:ln>
          </p:spPr>
          <p:txBody>
            <a:bodyPr/>
            <a:lstStyle/>
            <a:p>
              <a:endParaRPr lang="en-IN"/>
            </a:p>
          </p:txBody>
        </p:sp>
        <p:sp>
          <p:nvSpPr>
            <p:cNvPr id="12" name="TextBox 12"/>
            <p:cNvSpPr txBox="1"/>
            <p:nvPr/>
          </p:nvSpPr>
          <p:spPr>
            <a:xfrm>
              <a:off x="76200" y="-28575"/>
              <a:ext cx="660400" cy="765175"/>
            </a:xfrm>
            <a:prstGeom prst="rect">
              <a:avLst/>
            </a:prstGeom>
          </p:spPr>
          <p:txBody>
            <a:bodyPr lIns="50800" tIns="50800" rIns="50800" bIns="50800" rtlCol="0" anchor="ctr"/>
            <a:lstStyle/>
            <a:p>
              <a:pPr marL="424640" lvl="1" indent="-212320" algn="l">
                <a:lnSpc>
                  <a:spcPts val="3441"/>
                </a:lnSpc>
                <a:spcBef>
                  <a:spcPct val="0"/>
                </a:spcBef>
                <a:buFont typeface="Arial"/>
                <a:buChar char="•"/>
              </a:pPr>
              <a:endParaRPr/>
            </a:p>
          </p:txBody>
        </p:sp>
      </p:grpSp>
      <p:sp>
        <p:nvSpPr>
          <p:cNvPr id="13" name="Freeform 13"/>
          <p:cNvSpPr/>
          <p:nvPr/>
        </p:nvSpPr>
        <p:spPr>
          <a:xfrm>
            <a:off x="8739199" y="952510"/>
            <a:ext cx="9548801" cy="9548801"/>
          </a:xfrm>
          <a:custGeom>
            <a:avLst/>
            <a:gdLst/>
            <a:ahLst/>
            <a:cxnLst/>
            <a:rect l="l" t="t" r="r" b="b"/>
            <a:pathLst>
              <a:path w="9548801" h="9548801">
                <a:moveTo>
                  <a:pt x="0" y="0"/>
                </a:moveTo>
                <a:lnTo>
                  <a:pt x="9548801" y="0"/>
                </a:lnTo>
                <a:lnTo>
                  <a:pt x="9548801" y="9548800"/>
                </a:lnTo>
                <a:lnTo>
                  <a:pt x="0" y="9548800"/>
                </a:lnTo>
                <a:lnTo>
                  <a:pt x="0" y="0"/>
                </a:lnTo>
                <a:close/>
              </a:path>
            </a:pathLst>
          </a:custGeom>
          <a:blipFill>
            <a:blip r:embed="rId5"/>
            <a:stretch>
              <a:fillRect/>
            </a:stretch>
          </a:blipFill>
        </p:spPr>
        <p:txBody>
          <a:bodyPr/>
          <a:lstStyle/>
          <a:p>
            <a:endParaRPr lang="en-IN"/>
          </a:p>
        </p:txBody>
      </p:sp>
      <p:sp>
        <p:nvSpPr>
          <p:cNvPr id="14" name="Freeform 14"/>
          <p:cNvSpPr/>
          <p:nvPr/>
        </p:nvSpPr>
        <p:spPr>
          <a:xfrm>
            <a:off x="3881293" y="5143500"/>
            <a:ext cx="6137822" cy="4091881"/>
          </a:xfrm>
          <a:custGeom>
            <a:avLst/>
            <a:gdLst/>
            <a:ahLst/>
            <a:cxnLst/>
            <a:rect l="l" t="t" r="r" b="b"/>
            <a:pathLst>
              <a:path w="6137822" h="4091881">
                <a:moveTo>
                  <a:pt x="0" y="0"/>
                </a:moveTo>
                <a:lnTo>
                  <a:pt x="6137822" y="0"/>
                </a:lnTo>
                <a:lnTo>
                  <a:pt x="6137822" y="4091881"/>
                </a:lnTo>
                <a:lnTo>
                  <a:pt x="0" y="4091881"/>
                </a:lnTo>
                <a:lnTo>
                  <a:pt x="0" y="0"/>
                </a:lnTo>
                <a:close/>
              </a:path>
            </a:pathLst>
          </a:custGeom>
          <a:blipFill>
            <a:blip r:embed="rId6"/>
            <a:stretch>
              <a:fillRect/>
            </a:stretch>
          </a:blipFill>
        </p:spPr>
        <p:txBody>
          <a:bodyPr/>
          <a:lstStyle/>
          <a:p>
            <a:endParaRPr lang="en-IN"/>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5111" b="-15111"/>
            </a:stretch>
          </a:blipFill>
        </p:spPr>
        <p:txBody>
          <a:bodyPr/>
          <a:lstStyle/>
          <a:p>
            <a:endParaRPr lang="en-IN"/>
          </a:p>
        </p:txBody>
      </p:sp>
      <p:sp>
        <p:nvSpPr>
          <p:cNvPr id="3" name="Freeform 3"/>
          <p:cNvSpPr/>
          <p:nvPr/>
        </p:nvSpPr>
        <p:spPr>
          <a:xfrm>
            <a:off x="10246319" y="1637009"/>
            <a:ext cx="7012981" cy="7012981"/>
          </a:xfrm>
          <a:custGeom>
            <a:avLst/>
            <a:gdLst/>
            <a:ahLst/>
            <a:cxnLst/>
            <a:rect l="l" t="t" r="r" b="b"/>
            <a:pathLst>
              <a:path w="7012981" h="7012981">
                <a:moveTo>
                  <a:pt x="0" y="0"/>
                </a:moveTo>
                <a:lnTo>
                  <a:pt x="7012981" y="0"/>
                </a:lnTo>
                <a:lnTo>
                  <a:pt x="7012981" y="7012982"/>
                </a:lnTo>
                <a:lnTo>
                  <a:pt x="0" y="7012982"/>
                </a:lnTo>
                <a:lnTo>
                  <a:pt x="0" y="0"/>
                </a:lnTo>
                <a:close/>
              </a:path>
            </a:pathLst>
          </a:custGeom>
          <a:blipFill>
            <a:blip r:embed="rId3">
              <a:alphaModFix amt="80000"/>
            </a:blip>
            <a:stretch>
              <a:fillRect/>
            </a:stretch>
          </a:blipFill>
        </p:spPr>
        <p:txBody>
          <a:bodyPr/>
          <a:lstStyle/>
          <a:p>
            <a:endParaRPr lang="en-IN"/>
          </a:p>
        </p:txBody>
      </p:sp>
      <p:grpSp>
        <p:nvGrpSpPr>
          <p:cNvPr id="4" name="Group 4"/>
          <p:cNvGrpSpPr/>
          <p:nvPr/>
        </p:nvGrpSpPr>
        <p:grpSpPr>
          <a:xfrm>
            <a:off x="0" y="8620587"/>
            <a:ext cx="18288000" cy="2625302"/>
            <a:chOff x="0" y="0"/>
            <a:chExt cx="3315816" cy="475996"/>
          </a:xfrm>
        </p:grpSpPr>
        <p:sp>
          <p:nvSpPr>
            <p:cNvPr id="5" name="Freeform 5"/>
            <p:cNvSpPr/>
            <p:nvPr/>
          </p:nvSpPr>
          <p:spPr>
            <a:xfrm>
              <a:off x="0" y="0"/>
              <a:ext cx="3315816" cy="475996"/>
            </a:xfrm>
            <a:custGeom>
              <a:avLst/>
              <a:gdLst/>
              <a:ahLst/>
              <a:cxnLst/>
              <a:rect l="l" t="t" r="r" b="b"/>
              <a:pathLst>
                <a:path w="3315816" h="475996">
                  <a:moveTo>
                    <a:pt x="0" y="0"/>
                  </a:moveTo>
                  <a:lnTo>
                    <a:pt x="3315816" y="0"/>
                  </a:lnTo>
                  <a:lnTo>
                    <a:pt x="3315816" y="475996"/>
                  </a:lnTo>
                  <a:lnTo>
                    <a:pt x="0" y="475996"/>
                  </a:lnTo>
                  <a:close/>
                </a:path>
              </a:pathLst>
            </a:custGeom>
            <a:solidFill>
              <a:srgbClr val="9FCFE7"/>
            </a:solidFill>
            <a:ln cap="sq">
              <a:noFill/>
              <a:prstDash val="solid"/>
              <a:miter/>
            </a:ln>
          </p:spPr>
          <p:txBody>
            <a:bodyPr/>
            <a:lstStyle/>
            <a:p>
              <a:endParaRPr lang="en-IN"/>
            </a:p>
          </p:txBody>
        </p:sp>
        <p:sp>
          <p:nvSpPr>
            <p:cNvPr id="6" name="TextBox 6"/>
            <p:cNvSpPr txBox="1"/>
            <p:nvPr/>
          </p:nvSpPr>
          <p:spPr>
            <a:xfrm>
              <a:off x="0" y="-38100"/>
              <a:ext cx="3315816" cy="514096"/>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7" name="TextBox 7"/>
          <p:cNvSpPr txBox="1"/>
          <p:nvPr/>
        </p:nvSpPr>
        <p:spPr>
          <a:xfrm>
            <a:off x="1477542" y="962025"/>
            <a:ext cx="8768777" cy="780849"/>
          </a:xfrm>
          <a:prstGeom prst="rect">
            <a:avLst/>
          </a:prstGeom>
        </p:spPr>
        <p:txBody>
          <a:bodyPr lIns="0" tIns="0" rIns="0" bIns="0" rtlCol="0" anchor="t">
            <a:spAutoFit/>
          </a:bodyPr>
          <a:lstStyle/>
          <a:p>
            <a:pPr algn="l">
              <a:lnSpc>
                <a:spcPts val="6455"/>
              </a:lnSpc>
            </a:pPr>
            <a:r>
              <a:rPr lang="en-US" sz="4677">
                <a:solidFill>
                  <a:srgbClr val="EBBE9A"/>
                </a:solidFill>
                <a:latin typeface="Now Heavy"/>
              </a:rPr>
              <a:t>Agenda</a:t>
            </a:r>
          </a:p>
        </p:txBody>
      </p:sp>
      <p:sp>
        <p:nvSpPr>
          <p:cNvPr id="8" name="TextBox 8"/>
          <p:cNvSpPr txBox="1"/>
          <p:nvPr/>
        </p:nvSpPr>
        <p:spPr>
          <a:xfrm>
            <a:off x="1477542" y="1624157"/>
            <a:ext cx="8768777" cy="6996430"/>
          </a:xfrm>
          <a:prstGeom prst="rect">
            <a:avLst/>
          </a:prstGeom>
        </p:spPr>
        <p:txBody>
          <a:bodyPr lIns="0" tIns="0" rIns="0" bIns="0" rtlCol="0" anchor="t">
            <a:spAutoFit/>
          </a:bodyPr>
          <a:lstStyle/>
          <a:p>
            <a:pPr marL="690881" lvl="1" indent="-345440" algn="l">
              <a:lnSpc>
                <a:spcPts val="5600"/>
              </a:lnSpc>
              <a:buFont typeface="Arial"/>
              <a:buChar char="•"/>
            </a:pPr>
            <a:r>
              <a:rPr lang="en-US" sz="3200">
                <a:solidFill>
                  <a:srgbClr val="01070A"/>
                </a:solidFill>
                <a:latin typeface="Now"/>
              </a:rPr>
              <a:t>Problem Statement</a:t>
            </a:r>
          </a:p>
          <a:p>
            <a:pPr marL="690881" lvl="1" indent="-345440" algn="l">
              <a:lnSpc>
                <a:spcPts val="5600"/>
              </a:lnSpc>
              <a:buFont typeface="Arial"/>
              <a:buChar char="•"/>
            </a:pPr>
            <a:r>
              <a:rPr lang="en-US" sz="3200">
                <a:solidFill>
                  <a:srgbClr val="01070A"/>
                </a:solidFill>
                <a:latin typeface="Now"/>
              </a:rPr>
              <a:t>Problem Overview</a:t>
            </a:r>
          </a:p>
          <a:p>
            <a:pPr marL="690881" lvl="1" indent="-345440" algn="l">
              <a:lnSpc>
                <a:spcPts val="5600"/>
              </a:lnSpc>
              <a:buFont typeface="Arial"/>
              <a:buChar char="•"/>
            </a:pPr>
            <a:r>
              <a:rPr lang="en-US" sz="3200">
                <a:solidFill>
                  <a:srgbClr val="01070A"/>
                </a:solidFill>
                <a:latin typeface="Now"/>
              </a:rPr>
              <a:t>Data Acquisition and Cleaning</a:t>
            </a:r>
          </a:p>
          <a:p>
            <a:pPr marL="690881" lvl="1" indent="-345440" algn="l">
              <a:lnSpc>
                <a:spcPts val="5600"/>
              </a:lnSpc>
              <a:buFont typeface="Arial"/>
              <a:buChar char="•"/>
            </a:pPr>
            <a:r>
              <a:rPr lang="en-US" sz="3200">
                <a:solidFill>
                  <a:srgbClr val="01070A"/>
                </a:solidFill>
                <a:latin typeface="Now"/>
              </a:rPr>
              <a:t>Univariate Analysis</a:t>
            </a:r>
          </a:p>
          <a:p>
            <a:pPr marL="690881" lvl="1" indent="-345440" algn="l">
              <a:lnSpc>
                <a:spcPts val="5600"/>
              </a:lnSpc>
              <a:buFont typeface="Arial"/>
              <a:buChar char="•"/>
            </a:pPr>
            <a:r>
              <a:rPr lang="en-US" sz="3200">
                <a:solidFill>
                  <a:srgbClr val="01070A"/>
                </a:solidFill>
                <a:latin typeface="Now"/>
              </a:rPr>
              <a:t>Multivariate Analysis</a:t>
            </a:r>
          </a:p>
          <a:p>
            <a:pPr marL="690881" lvl="1" indent="-345440" algn="l">
              <a:lnSpc>
                <a:spcPts val="5600"/>
              </a:lnSpc>
              <a:buFont typeface="Arial"/>
              <a:buChar char="•"/>
            </a:pPr>
            <a:r>
              <a:rPr lang="en-US" sz="3200">
                <a:solidFill>
                  <a:srgbClr val="01070A"/>
                </a:solidFill>
                <a:latin typeface="Now"/>
              </a:rPr>
              <a:t>Feature Engineering</a:t>
            </a:r>
          </a:p>
          <a:p>
            <a:pPr marL="690881" lvl="1" indent="-345440" algn="l">
              <a:lnSpc>
                <a:spcPts val="5600"/>
              </a:lnSpc>
              <a:buFont typeface="Arial"/>
              <a:buChar char="•"/>
            </a:pPr>
            <a:r>
              <a:rPr lang="en-US" sz="3200">
                <a:solidFill>
                  <a:srgbClr val="01070A"/>
                </a:solidFill>
                <a:latin typeface="Now"/>
              </a:rPr>
              <a:t>Size Impact Analysis</a:t>
            </a:r>
          </a:p>
          <a:p>
            <a:pPr marL="690881" lvl="1" indent="-345440" algn="l">
              <a:lnSpc>
                <a:spcPts val="5600"/>
              </a:lnSpc>
              <a:buFont typeface="Arial"/>
              <a:buChar char="•"/>
            </a:pPr>
            <a:r>
              <a:rPr lang="en-US" sz="3200">
                <a:solidFill>
                  <a:srgbClr val="01070A"/>
                </a:solidFill>
                <a:latin typeface="Now"/>
              </a:rPr>
              <a:t>Historical Pricing Trends</a:t>
            </a:r>
          </a:p>
          <a:p>
            <a:pPr marL="690881" lvl="1" indent="-345440" algn="l">
              <a:lnSpc>
                <a:spcPts val="5600"/>
              </a:lnSpc>
              <a:buFont typeface="Arial"/>
              <a:buChar char="•"/>
            </a:pPr>
            <a:r>
              <a:rPr lang="en-US" sz="3200">
                <a:solidFill>
                  <a:srgbClr val="01070A"/>
                </a:solidFill>
                <a:latin typeface="Now"/>
              </a:rPr>
              <a:t>Customer Preferences and Amenities</a:t>
            </a:r>
          </a:p>
          <a:p>
            <a:pPr marL="690881" lvl="1" indent="-345440" algn="l">
              <a:lnSpc>
                <a:spcPts val="5600"/>
              </a:lnSpc>
              <a:spcBef>
                <a:spcPct val="0"/>
              </a:spcBef>
              <a:buFont typeface="Arial"/>
              <a:buChar char="•"/>
            </a:pPr>
            <a:r>
              <a:rPr lang="en-US" sz="3200">
                <a:solidFill>
                  <a:srgbClr val="01070A"/>
                </a:solidFill>
                <a:latin typeface="Now"/>
              </a:rPr>
              <a:t>Conclusion</a:t>
            </a:r>
          </a:p>
        </p:txBody>
      </p:sp>
      <p:sp>
        <p:nvSpPr>
          <p:cNvPr id="9" name="Freeform 9"/>
          <p:cNvSpPr/>
          <p:nvPr/>
        </p:nvSpPr>
        <p:spPr>
          <a:xfrm rot="2980839">
            <a:off x="14271611" y="-3441295"/>
            <a:ext cx="6882590" cy="6882590"/>
          </a:xfrm>
          <a:custGeom>
            <a:avLst/>
            <a:gdLst/>
            <a:ahLst/>
            <a:cxnLst/>
            <a:rect l="l" t="t" r="r" b="b"/>
            <a:pathLst>
              <a:path w="6882590" h="6882590">
                <a:moveTo>
                  <a:pt x="0" y="0"/>
                </a:moveTo>
                <a:lnTo>
                  <a:pt x="6882591" y="0"/>
                </a:lnTo>
                <a:lnTo>
                  <a:pt x="6882591" y="6882590"/>
                </a:lnTo>
                <a:lnTo>
                  <a:pt x="0" y="6882590"/>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IN"/>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5111" b="-15111"/>
            </a:stretch>
          </a:blipFill>
        </p:spPr>
        <p:txBody>
          <a:bodyPr/>
          <a:lstStyle/>
          <a:p>
            <a:endParaRPr lang="en-IN"/>
          </a:p>
        </p:txBody>
      </p:sp>
      <p:grpSp>
        <p:nvGrpSpPr>
          <p:cNvPr id="3" name="Group 3"/>
          <p:cNvGrpSpPr/>
          <p:nvPr/>
        </p:nvGrpSpPr>
        <p:grpSpPr>
          <a:xfrm>
            <a:off x="0" y="0"/>
            <a:ext cx="3200263" cy="10287000"/>
            <a:chOff x="0" y="0"/>
            <a:chExt cx="580243" cy="1865146"/>
          </a:xfrm>
        </p:grpSpPr>
        <p:sp>
          <p:nvSpPr>
            <p:cNvPr id="4" name="Freeform 4"/>
            <p:cNvSpPr/>
            <p:nvPr/>
          </p:nvSpPr>
          <p:spPr>
            <a:xfrm>
              <a:off x="0" y="0"/>
              <a:ext cx="580243" cy="1865146"/>
            </a:xfrm>
            <a:custGeom>
              <a:avLst/>
              <a:gdLst/>
              <a:ahLst/>
              <a:cxnLst/>
              <a:rect l="l" t="t" r="r" b="b"/>
              <a:pathLst>
                <a:path w="580243" h="1865146">
                  <a:moveTo>
                    <a:pt x="0" y="0"/>
                  </a:moveTo>
                  <a:lnTo>
                    <a:pt x="580243" y="0"/>
                  </a:lnTo>
                  <a:lnTo>
                    <a:pt x="580243" y="1865146"/>
                  </a:lnTo>
                  <a:lnTo>
                    <a:pt x="0" y="1865146"/>
                  </a:lnTo>
                  <a:close/>
                </a:path>
              </a:pathLst>
            </a:custGeom>
            <a:solidFill>
              <a:srgbClr val="9FCFE7"/>
            </a:solidFill>
            <a:ln cap="sq">
              <a:noFill/>
              <a:prstDash val="solid"/>
              <a:miter/>
            </a:ln>
          </p:spPr>
          <p:txBody>
            <a:bodyPr/>
            <a:lstStyle/>
            <a:p>
              <a:endParaRPr lang="en-IN"/>
            </a:p>
          </p:txBody>
        </p:sp>
        <p:sp>
          <p:nvSpPr>
            <p:cNvPr id="5" name="TextBox 5"/>
            <p:cNvSpPr txBox="1"/>
            <p:nvPr/>
          </p:nvSpPr>
          <p:spPr>
            <a:xfrm>
              <a:off x="0" y="-38100"/>
              <a:ext cx="580243" cy="1903246"/>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6" name="TextBox 6"/>
          <p:cNvSpPr txBox="1"/>
          <p:nvPr/>
        </p:nvSpPr>
        <p:spPr>
          <a:xfrm>
            <a:off x="3200263" y="279113"/>
            <a:ext cx="10595123" cy="1365824"/>
          </a:xfrm>
          <a:prstGeom prst="rect">
            <a:avLst/>
          </a:prstGeom>
        </p:spPr>
        <p:txBody>
          <a:bodyPr lIns="0" tIns="0" rIns="0" bIns="0" rtlCol="0" anchor="t">
            <a:spAutoFit/>
          </a:bodyPr>
          <a:lstStyle/>
          <a:p>
            <a:pPr algn="l">
              <a:lnSpc>
                <a:spcPts val="11043"/>
              </a:lnSpc>
            </a:pPr>
            <a:r>
              <a:rPr lang="en-US" sz="8002">
                <a:solidFill>
                  <a:srgbClr val="896651"/>
                </a:solidFill>
                <a:latin typeface="Now Heavy"/>
              </a:rPr>
              <a:t>Problem Statement</a:t>
            </a:r>
          </a:p>
        </p:txBody>
      </p:sp>
      <p:sp>
        <p:nvSpPr>
          <p:cNvPr id="7" name="Freeform 7"/>
          <p:cNvSpPr/>
          <p:nvPr/>
        </p:nvSpPr>
        <p:spPr>
          <a:xfrm rot="1905686">
            <a:off x="14271611" y="-3441295"/>
            <a:ext cx="6882590" cy="6882590"/>
          </a:xfrm>
          <a:custGeom>
            <a:avLst/>
            <a:gdLst/>
            <a:ahLst/>
            <a:cxnLst/>
            <a:rect l="l" t="t" r="r" b="b"/>
            <a:pathLst>
              <a:path w="6882590" h="6882590">
                <a:moveTo>
                  <a:pt x="0" y="0"/>
                </a:moveTo>
                <a:lnTo>
                  <a:pt x="6882591" y="0"/>
                </a:lnTo>
                <a:lnTo>
                  <a:pt x="6882591" y="6882590"/>
                </a:lnTo>
                <a:lnTo>
                  <a:pt x="0" y="6882590"/>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en-IN"/>
          </a:p>
        </p:txBody>
      </p:sp>
      <p:sp>
        <p:nvSpPr>
          <p:cNvPr id="8" name="Freeform 8"/>
          <p:cNvSpPr/>
          <p:nvPr/>
        </p:nvSpPr>
        <p:spPr>
          <a:xfrm>
            <a:off x="502506" y="2710905"/>
            <a:ext cx="4889301" cy="6110376"/>
          </a:xfrm>
          <a:custGeom>
            <a:avLst/>
            <a:gdLst/>
            <a:ahLst/>
            <a:cxnLst/>
            <a:rect l="l" t="t" r="r" b="b"/>
            <a:pathLst>
              <a:path w="4889301" h="6110376">
                <a:moveTo>
                  <a:pt x="0" y="0"/>
                </a:moveTo>
                <a:lnTo>
                  <a:pt x="4889301" y="0"/>
                </a:lnTo>
                <a:lnTo>
                  <a:pt x="4889301" y="6110376"/>
                </a:lnTo>
                <a:lnTo>
                  <a:pt x="0" y="6110376"/>
                </a:lnTo>
                <a:lnTo>
                  <a:pt x="0" y="0"/>
                </a:lnTo>
                <a:close/>
              </a:path>
            </a:pathLst>
          </a:custGeom>
          <a:blipFill>
            <a:blip r:embed="rId5">
              <a:alphaModFix amt="80000"/>
            </a:blip>
            <a:stretch>
              <a:fillRect l="-25912" t="-20502" r="-45938" b="-17006"/>
            </a:stretch>
          </a:blipFill>
        </p:spPr>
        <p:txBody>
          <a:bodyPr/>
          <a:lstStyle/>
          <a:p>
            <a:endParaRPr lang="en-IN"/>
          </a:p>
        </p:txBody>
      </p:sp>
      <p:sp>
        <p:nvSpPr>
          <p:cNvPr id="9" name="TextBox 9"/>
          <p:cNvSpPr txBox="1"/>
          <p:nvPr/>
        </p:nvSpPr>
        <p:spPr>
          <a:xfrm>
            <a:off x="5720281" y="1771299"/>
            <a:ext cx="11992626" cy="8178800"/>
          </a:xfrm>
          <a:prstGeom prst="rect">
            <a:avLst/>
          </a:prstGeom>
        </p:spPr>
        <p:txBody>
          <a:bodyPr lIns="0" tIns="0" rIns="0" bIns="0" rtlCol="0" anchor="t">
            <a:spAutoFit/>
          </a:bodyPr>
          <a:lstStyle/>
          <a:p>
            <a:pPr algn="just">
              <a:lnSpc>
                <a:spcPts val="5440"/>
              </a:lnSpc>
            </a:pPr>
            <a:r>
              <a:rPr lang="en-US" sz="3200">
                <a:solidFill>
                  <a:srgbClr val="01070A"/>
                </a:solidFill>
                <a:latin typeface="Now"/>
              </a:rPr>
              <a:t>In the dynamic landscape of the residential real estate market, determining an optimal and competitive price for a house is a multifaceted challenge. As a key member of the analytics team in a leading real estate company, your task is to conduct a comprehensive analysis to identify and understand the myriad variables that significantly influence house prices. By leveraging advanced data analytics techniques and visualization tools, your goal is to uncover patterns, correlations, and trends within the dataset, enabling the company to make informed decisions and strategically position properties for better business opportunities.</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5111" b="-15111"/>
            </a:stretch>
          </a:blipFill>
        </p:spPr>
        <p:txBody>
          <a:bodyPr/>
          <a:lstStyle/>
          <a:p>
            <a:endParaRPr lang="en-IN"/>
          </a:p>
        </p:txBody>
      </p:sp>
      <p:grpSp>
        <p:nvGrpSpPr>
          <p:cNvPr id="3" name="Group 3"/>
          <p:cNvGrpSpPr/>
          <p:nvPr/>
        </p:nvGrpSpPr>
        <p:grpSpPr>
          <a:xfrm>
            <a:off x="16562813" y="5742173"/>
            <a:ext cx="1725187" cy="1725187"/>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BD6C5"/>
            </a:solidFill>
            <a:ln cap="sq">
              <a:noFill/>
              <a:prstDash val="solid"/>
              <a:miter/>
            </a:ln>
          </p:spPr>
          <p:txBody>
            <a:bodyPr/>
            <a:lstStyle/>
            <a:p>
              <a:endParaRPr lang="en-IN"/>
            </a:p>
          </p:txBody>
        </p:sp>
        <p:sp>
          <p:nvSpPr>
            <p:cNvPr id="5" name="TextBox 5"/>
            <p:cNvSpPr txBox="1"/>
            <p:nvPr/>
          </p:nvSpPr>
          <p:spPr>
            <a:xfrm>
              <a:off x="76200" y="38100"/>
              <a:ext cx="660400" cy="698500"/>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6" name="Group 6"/>
          <p:cNvGrpSpPr/>
          <p:nvPr/>
        </p:nvGrpSpPr>
        <p:grpSpPr>
          <a:xfrm>
            <a:off x="-2241452" y="8314600"/>
            <a:ext cx="4482905" cy="4482905"/>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9375A"/>
            </a:solidFill>
            <a:ln cap="sq">
              <a:noFill/>
              <a:prstDash val="solid"/>
              <a:miter/>
            </a:ln>
          </p:spPr>
          <p:txBody>
            <a:bodyPr/>
            <a:lstStyle/>
            <a:p>
              <a:endParaRPr lang="en-IN"/>
            </a:p>
          </p:txBody>
        </p:sp>
        <p:sp>
          <p:nvSpPr>
            <p:cNvPr id="8" name="TextBox 8"/>
            <p:cNvSpPr txBox="1"/>
            <p:nvPr/>
          </p:nvSpPr>
          <p:spPr>
            <a:xfrm>
              <a:off x="76200" y="38100"/>
              <a:ext cx="660400" cy="698500"/>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9" name="Group 9"/>
          <p:cNvGrpSpPr/>
          <p:nvPr/>
        </p:nvGrpSpPr>
        <p:grpSpPr>
          <a:xfrm>
            <a:off x="14981278" y="4327652"/>
            <a:ext cx="674278" cy="674278"/>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FE7"/>
            </a:solidFill>
            <a:ln cap="sq">
              <a:noFill/>
              <a:prstDash val="solid"/>
              <a:miter/>
            </a:ln>
          </p:spPr>
          <p:txBody>
            <a:bodyPr/>
            <a:lstStyle/>
            <a:p>
              <a:endParaRPr lang="en-IN"/>
            </a:p>
          </p:txBody>
        </p:sp>
        <p:sp>
          <p:nvSpPr>
            <p:cNvPr id="11" name="TextBox 11"/>
            <p:cNvSpPr txBox="1"/>
            <p:nvPr/>
          </p:nvSpPr>
          <p:spPr>
            <a:xfrm>
              <a:off x="76200" y="38100"/>
              <a:ext cx="660400" cy="698500"/>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12" name="Group 12"/>
          <p:cNvGrpSpPr/>
          <p:nvPr/>
        </p:nvGrpSpPr>
        <p:grpSpPr>
          <a:xfrm>
            <a:off x="288899" y="854494"/>
            <a:ext cx="4639225" cy="8595704"/>
            <a:chOff x="0" y="0"/>
            <a:chExt cx="6133393" cy="11364146"/>
          </a:xfrm>
        </p:grpSpPr>
        <p:sp>
          <p:nvSpPr>
            <p:cNvPr id="13" name="Freeform 13"/>
            <p:cNvSpPr/>
            <p:nvPr/>
          </p:nvSpPr>
          <p:spPr>
            <a:xfrm>
              <a:off x="0" y="0"/>
              <a:ext cx="6133393" cy="11391832"/>
            </a:xfrm>
            <a:custGeom>
              <a:avLst/>
              <a:gdLst/>
              <a:ahLst/>
              <a:cxnLst/>
              <a:rect l="l" t="t" r="r" b="b"/>
              <a:pathLst>
                <a:path w="6133393" h="11391832">
                  <a:moveTo>
                    <a:pt x="5851257" y="0"/>
                  </a:moveTo>
                  <a:cubicBezTo>
                    <a:pt x="6006431" y="0"/>
                    <a:pt x="6133393" y="242538"/>
                    <a:pt x="6133393" y="538974"/>
                  </a:cubicBezTo>
                  <a:lnTo>
                    <a:pt x="6133393" y="10927811"/>
                  </a:lnTo>
                  <a:cubicBezTo>
                    <a:pt x="6133393" y="11224247"/>
                    <a:pt x="6009376" y="11391832"/>
                    <a:pt x="5857758" y="11352195"/>
                  </a:cubicBezTo>
                  <a:lnTo>
                    <a:pt x="275635" y="9030389"/>
                  </a:lnTo>
                  <a:cubicBezTo>
                    <a:pt x="124017" y="8967119"/>
                    <a:pt x="0" y="8673026"/>
                    <a:pt x="0" y="8376590"/>
                  </a:cubicBezTo>
                  <a:lnTo>
                    <a:pt x="0" y="538974"/>
                  </a:lnTo>
                  <a:cubicBezTo>
                    <a:pt x="0" y="242538"/>
                    <a:pt x="126961" y="0"/>
                    <a:pt x="282136" y="0"/>
                  </a:cubicBezTo>
                  <a:lnTo>
                    <a:pt x="5851257" y="0"/>
                  </a:lnTo>
                  <a:close/>
                </a:path>
              </a:pathLst>
            </a:custGeom>
            <a:blipFill>
              <a:blip r:embed="rId3">
                <a:alphaModFix amt="80000"/>
              </a:blip>
              <a:stretch>
                <a:fillRect l="-23273" t="-54" r="-62112" b="-54"/>
              </a:stretch>
            </a:blipFill>
          </p:spPr>
          <p:txBody>
            <a:bodyPr/>
            <a:lstStyle/>
            <a:p>
              <a:endParaRPr lang="en-IN"/>
            </a:p>
          </p:txBody>
        </p:sp>
      </p:grpSp>
      <p:sp>
        <p:nvSpPr>
          <p:cNvPr id="14" name="TextBox 14"/>
          <p:cNvSpPr txBox="1"/>
          <p:nvPr/>
        </p:nvSpPr>
        <p:spPr>
          <a:xfrm>
            <a:off x="5769916" y="1520363"/>
            <a:ext cx="11655490" cy="8243597"/>
          </a:xfrm>
          <a:prstGeom prst="rect">
            <a:avLst/>
          </a:prstGeom>
        </p:spPr>
        <p:txBody>
          <a:bodyPr lIns="0" tIns="0" rIns="0" bIns="0" rtlCol="0" anchor="t">
            <a:spAutoFit/>
          </a:bodyPr>
          <a:lstStyle/>
          <a:p>
            <a:pPr algn="l">
              <a:lnSpc>
                <a:spcPts val="7275"/>
              </a:lnSpc>
            </a:pPr>
            <a:r>
              <a:rPr lang="en-US" sz="4279">
                <a:solidFill>
                  <a:srgbClr val="000000"/>
                </a:solidFill>
                <a:latin typeface="Now"/>
              </a:rPr>
              <a:t>The primary goal of this project is to analyze housing prices using a dataset containing various features related to real estate properties. </a:t>
            </a:r>
          </a:p>
          <a:p>
            <a:pPr algn="l">
              <a:lnSpc>
                <a:spcPts val="7275"/>
              </a:lnSpc>
            </a:pPr>
            <a:r>
              <a:rPr lang="en-US" sz="4279">
                <a:solidFill>
                  <a:srgbClr val="000000"/>
                </a:solidFill>
                <a:latin typeface="Now"/>
              </a:rPr>
              <a:t>By examining factors such as size, amenities, historical trends, and feature engineering, we aim to uncover valuable insights that can aid in understanding and predicting housing prices.</a:t>
            </a:r>
          </a:p>
        </p:txBody>
      </p:sp>
      <p:sp>
        <p:nvSpPr>
          <p:cNvPr id="15" name="TextBox 15"/>
          <p:cNvSpPr txBox="1"/>
          <p:nvPr/>
        </p:nvSpPr>
        <p:spPr>
          <a:xfrm>
            <a:off x="5691449" y="371465"/>
            <a:ext cx="10163503" cy="1190646"/>
          </a:xfrm>
          <a:prstGeom prst="rect">
            <a:avLst/>
          </a:prstGeom>
        </p:spPr>
        <p:txBody>
          <a:bodyPr lIns="0" tIns="0" rIns="0" bIns="0" rtlCol="0" anchor="t">
            <a:spAutoFit/>
          </a:bodyPr>
          <a:lstStyle/>
          <a:p>
            <a:pPr algn="l">
              <a:lnSpc>
                <a:spcPts val="9658"/>
              </a:lnSpc>
            </a:pPr>
            <a:r>
              <a:rPr lang="en-US" sz="6999">
                <a:solidFill>
                  <a:srgbClr val="529CAF"/>
                </a:solidFill>
                <a:latin typeface="Now Heavy"/>
              </a:rPr>
              <a:t>Project Overview</a:t>
            </a:r>
          </a:p>
        </p:txBody>
      </p:sp>
      <p:sp>
        <p:nvSpPr>
          <p:cNvPr id="16" name="Freeform 16"/>
          <p:cNvSpPr/>
          <p:nvPr/>
        </p:nvSpPr>
        <p:spPr>
          <a:xfrm rot="693123">
            <a:off x="14271611" y="-3441295"/>
            <a:ext cx="6882590" cy="6882590"/>
          </a:xfrm>
          <a:custGeom>
            <a:avLst/>
            <a:gdLst/>
            <a:ahLst/>
            <a:cxnLst/>
            <a:rect l="l" t="t" r="r" b="b"/>
            <a:pathLst>
              <a:path w="6882590" h="6882590">
                <a:moveTo>
                  <a:pt x="0" y="0"/>
                </a:moveTo>
                <a:lnTo>
                  <a:pt x="6882591" y="0"/>
                </a:lnTo>
                <a:lnTo>
                  <a:pt x="6882591" y="6882590"/>
                </a:lnTo>
                <a:lnTo>
                  <a:pt x="0" y="6882590"/>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IN"/>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5111" b="-15111"/>
            </a:stretch>
          </a:blipFill>
        </p:spPr>
        <p:txBody>
          <a:bodyPr/>
          <a:lstStyle/>
          <a:p>
            <a:endParaRPr lang="en-IN"/>
          </a:p>
        </p:txBody>
      </p:sp>
      <p:grpSp>
        <p:nvGrpSpPr>
          <p:cNvPr id="3" name="Group 3"/>
          <p:cNvGrpSpPr/>
          <p:nvPr/>
        </p:nvGrpSpPr>
        <p:grpSpPr>
          <a:xfrm>
            <a:off x="11624073" y="-29227"/>
            <a:ext cx="4626609" cy="9616611"/>
            <a:chOff x="0" y="0"/>
            <a:chExt cx="716359" cy="1488984"/>
          </a:xfrm>
        </p:grpSpPr>
        <p:sp>
          <p:nvSpPr>
            <p:cNvPr id="4" name="Freeform 4"/>
            <p:cNvSpPr/>
            <p:nvPr/>
          </p:nvSpPr>
          <p:spPr>
            <a:xfrm>
              <a:off x="0" y="0"/>
              <a:ext cx="716359" cy="1488984"/>
            </a:xfrm>
            <a:custGeom>
              <a:avLst/>
              <a:gdLst/>
              <a:ahLst/>
              <a:cxnLst/>
              <a:rect l="l" t="t" r="r" b="b"/>
              <a:pathLst>
                <a:path w="716359" h="1488984">
                  <a:moveTo>
                    <a:pt x="238915" y="1469915"/>
                  </a:moveTo>
                  <a:cubicBezTo>
                    <a:pt x="275641" y="1481429"/>
                    <a:pt x="317394" y="1488984"/>
                    <a:pt x="358372" y="1488984"/>
                  </a:cubicBezTo>
                  <a:cubicBezTo>
                    <a:pt x="399352" y="1488984"/>
                    <a:pt x="438785" y="1482507"/>
                    <a:pt x="475124" y="1470993"/>
                  </a:cubicBezTo>
                  <a:cubicBezTo>
                    <a:pt x="475898" y="1470634"/>
                    <a:pt x="476671" y="1470634"/>
                    <a:pt x="477444" y="1470275"/>
                  </a:cubicBezTo>
                  <a:cubicBezTo>
                    <a:pt x="613912" y="1424219"/>
                    <a:pt x="714426" y="1302605"/>
                    <a:pt x="716359" y="1145462"/>
                  </a:cubicBezTo>
                  <a:lnTo>
                    <a:pt x="716359" y="0"/>
                  </a:lnTo>
                  <a:lnTo>
                    <a:pt x="0" y="0"/>
                  </a:lnTo>
                  <a:lnTo>
                    <a:pt x="0" y="1144612"/>
                  </a:lnTo>
                  <a:cubicBezTo>
                    <a:pt x="1933" y="1303324"/>
                    <a:pt x="100901" y="1424939"/>
                    <a:pt x="238915" y="1469915"/>
                  </a:cubicBezTo>
                  <a:close/>
                </a:path>
              </a:pathLst>
            </a:custGeom>
            <a:solidFill>
              <a:srgbClr val="6CB2DC"/>
            </a:solidFill>
            <a:ln cap="sq">
              <a:noFill/>
              <a:prstDash val="solid"/>
              <a:miter/>
            </a:ln>
          </p:spPr>
          <p:txBody>
            <a:bodyPr/>
            <a:lstStyle/>
            <a:p>
              <a:endParaRPr lang="en-IN"/>
            </a:p>
          </p:txBody>
        </p:sp>
        <p:sp>
          <p:nvSpPr>
            <p:cNvPr id="5" name="TextBox 5"/>
            <p:cNvSpPr txBox="1"/>
            <p:nvPr/>
          </p:nvSpPr>
          <p:spPr>
            <a:xfrm>
              <a:off x="0" y="-38100"/>
              <a:ext cx="716359" cy="1400084"/>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6" name="Freeform 6"/>
          <p:cNvSpPr/>
          <p:nvPr/>
        </p:nvSpPr>
        <p:spPr>
          <a:xfrm>
            <a:off x="10744100" y="3057018"/>
            <a:ext cx="6515200" cy="6008462"/>
          </a:xfrm>
          <a:custGeom>
            <a:avLst/>
            <a:gdLst/>
            <a:ahLst/>
            <a:cxnLst/>
            <a:rect l="l" t="t" r="r" b="b"/>
            <a:pathLst>
              <a:path w="6515200" h="6008462">
                <a:moveTo>
                  <a:pt x="0" y="0"/>
                </a:moveTo>
                <a:lnTo>
                  <a:pt x="6515200" y="0"/>
                </a:lnTo>
                <a:lnTo>
                  <a:pt x="6515200" y="6008462"/>
                </a:lnTo>
                <a:lnTo>
                  <a:pt x="0" y="6008462"/>
                </a:lnTo>
                <a:lnTo>
                  <a:pt x="0" y="0"/>
                </a:lnTo>
                <a:close/>
              </a:path>
            </a:pathLst>
          </a:custGeom>
          <a:blipFill>
            <a:blip r:embed="rId3">
              <a:alphaModFix amt="80000"/>
            </a:blip>
            <a:stretch>
              <a:fillRect l="-65111" t="-6578" r="-61771" b="-7847"/>
            </a:stretch>
          </a:blipFill>
        </p:spPr>
        <p:txBody>
          <a:bodyPr/>
          <a:lstStyle/>
          <a:p>
            <a:endParaRPr lang="en-IN"/>
          </a:p>
        </p:txBody>
      </p:sp>
      <p:sp>
        <p:nvSpPr>
          <p:cNvPr id="7" name="TextBox 7"/>
          <p:cNvSpPr txBox="1"/>
          <p:nvPr/>
        </p:nvSpPr>
        <p:spPr>
          <a:xfrm>
            <a:off x="0" y="259268"/>
            <a:ext cx="11624073" cy="2656498"/>
          </a:xfrm>
          <a:prstGeom prst="rect">
            <a:avLst/>
          </a:prstGeom>
        </p:spPr>
        <p:txBody>
          <a:bodyPr lIns="0" tIns="0" rIns="0" bIns="0" rtlCol="0" anchor="t">
            <a:spAutoFit/>
          </a:bodyPr>
          <a:lstStyle/>
          <a:p>
            <a:pPr marL="0" lvl="0" indent="0" algn="ctr">
              <a:lnSpc>
                <a:spcPts val="10523"/>
              </a:lnSpc>
              <a:spcBef>
                <a:spcPct val="0"/>
              </a:spcBef>
            </a:pPr>
            <a:r>
              <a:rPr lang="en-US" sz="7626">
                <a:solidFill>
                  <a:srgbClr val="C24979"/>
                </a:solidFill>
                <a:latin typeface="Now Heavy"/>
              </a:rPr>
              <a:t>Data Acquisition and Cleaning</a:t>
            </a:r>
          </a:p>
        </p:txBody>
      </p:sp>
      <p:sp>
        <p:nvSpPr>
          <p:cNvPr id="8" name="TextBox 8"/>
          <p:cNvSpPr txBox="1"/>
          <p:nvPr/>
        </p:nvSpPr>
        <p:spPr>
          <a:xfrm>
            <a:off x="358458" y="3045870"/>
            <a:ext cx="9758950" cy="6807200"/>
          </a:xfrm>
          <a:prstGeom prst="rect">
            <a:avLst/>
          </a:prstGeom>
        </p:spPr>
        <p:txBody>
          <a:bodyPr lIns="0" tIns="0" rIns="0" bIns="0" rtlCol="0" anchor="t">
            <a:spAutoFit/>
          </a:bodyPr>
          <a:lstStyle/>
          <a:p>
            <a:pPr algn="just">
              <a:lnSpc>
                <a:spcPts val="5440"/>
              </a:lnSpc>
            </a:pPr>
            <a:r>
              <a:rPr lang="en-US" sz="3200">
                <a:solidFill>
                  <a:srgbClr val="01070A"/>
                </a:solidFill>
                <a:latin typeface="Now"/>
              </a:rPr>
              <a:t>Importing necessary libraries, loading the dataset, and conducting initial exploratory checks. Additionally, data cleaning is crucial to ensure data quality. This process includes handling missing values, removing duplicates, and dropping unnecessary columns that do not contribute to the analysis. By ensuring the integrity of the data, we lay the foundation for meaningful insights to be derived from further analysis.</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5111" b="-15111"/>
            </a:stretch>
          </a:blipFill>
        </p:spPr>
        <p:txBody>
          <a:bodyPr/>
          <a:lstStyle/>
          <a:p>
            <a:endParaRPr lang="en-IN"/>
          </a:p>
        </p:txBody>
      </p:sp>
      <p:sp>
        <p:nvSpPr>
          <p:cNvPr id="3" name="Freeform 3"/>
          <p:cNvSpPr/>
          <p:nvPr/>
        </p:nvSpPr>
        <p:spPr>
          <a:xfrm>
            <a:off x="10006454" y="430218"/>
            <a:ext cx="7796476" cy="4713282"/>
          </a:xfrm>
          <a:custGeom>
            <a:avLst/>
            <a:gdLst/>
            <a:ahLst/>
            <a:cxnLst/>
            <a:rect l="l" t="t" r="r" b="b"/>
            <a:pathLst>
              <a:path w="7796476" h="4713282">
                <a:moveTo>
                  <a:pt x="0" y="0"/>
                </a:moveTo>
                <a:lnTo>
                  <a:pt x="7796476" y="0"/>
                </a:lnTo>
                <a:lnTo>
                  <a:pt x="7796476" y="4713282"/>
                </a:lnTo>
                <a:lnTo>
                  <a:pt x="0" y="4713282"/>
                </a:lnTo>
                <a:lnTo>
                  <a:pt x="0" y="0"/>
                </a:lnTo>
                <a:close/>
              </a:path>
            </a:pathLst>
          </a:custGeom>
          <a:blipFill>
            <a:blip r:embed="rId3">
              <a:alphaModFix amt="80000"/>
            </a:blip>
            <a:stretch>
              <a:fillRect/>
            </a:stretch>
          </a:blipFill>
        </p:spPr>
        <p:txBody>
          <a:bodyPr/>
          <a:lstStyle/>
          <a:p>
            <a:endParaRPr lang="en-IN"/>
          </a:p>
        </p:txBody>
      </p:sp>
      <p:sp>
        <p:nvSpPr>
          <p:cNvPr id="4" name="Freeform 4"/>
          <p:cNvSpPr/>
          <p:nvPr/>
        </p:nvSpPr>
        <p:spPr>
          <a:xfrm>
            <a:off x="10006454" y="5382142"/>
            <a:ext cx="7796476" cy="4509363"/>
          </a:xfrm>
          <a:custGeom>
            <a:avLst/>
            <a:gdLst/>
            <a:ahLst/>
            <a:cxnLst/>
            <a:rect l="l" t="t" r="r" b="b"/>
            <a:pathLst>
              <a:path w="7796476" h="4509363">
                <a:moveTo>
                  <a:pt x="0" y="0"/>
                </a:moveTo>
                <a:lnTo>
                  <a:pt x="7796476" y="0"/>
                </a:lnTo>
                <a:lnTo>
                  <a:pt x="7796476" y="4509363"/>
                </a:lnTo>
                <a:lnTo>
                  <a:pt x="0" y="4509363"/>
                </a:lnTo>
                <a:lnTo>
                  <a:pt x="0" y="0"/>
                </a:lnTo>
                <a:close/>
              </a:path>
            </a:pathLst>
          </a:custGeom>
          <a:blipFill>
            <a:blip r:embed="rId4">
              <a:alphaModFix amt="80000"/>
            </a:blip>
            <a:stretch>
              <a:fillRect/>
            </a:stretch>
          </a:blipFill>
        </p:spPr>
        <p:txBody>
          <a:bodyPr/>
          <a:lstStyle/>
          <a:p>
            <a:endParaRPr lang="en-IN"/>
          </a:p>
        </p:txBody>
      </p:sp>
      <p:sp>
        <p:nvSpPr>
          <p:cNvPr id="5" name="TextBox 5"/>
          <p:cNvSpPr txBox="1"/>
          <p:nvPr/>
        </p:nvSpPr>
        <p:spPr>
          <a:xfrm>
            <a:off x="1049444" y="485697"/>
            <a:ext cx="7194709" cy="981230"/>
          </a:xfrm>
          <a:prstGeom prst="rect">
            <a:avLst/>
          </a:prstGeom>
        </p:spPr>
        <p:txBody>
          <a:bodyPr lIns="0" tIns="0" rIns="0" bIns="0" rtlCol="0" anchor="t">
            <a:spAutoFit/>
          </a:bodyPr>
          <a:lstStyle/>
          <a:p>
            <a:pPr marL="0" lvl="0" indent="0" algn="l">
              <a:lnSpc>
                <a:spcPts val="7925"/>
              </a:lnSpc>
              <a:spcBef>
                <a:spcPct val="0"/>
              </a:spcBef>
            </a:pPr>
            <a:r>
              <a:rPr lang="en-US" sz="5743">
                <a:solidFill>
                  <a:srgbClr val="FDCE7B"/>
                </a:solidFill>
                <a:latin typeface="Now Heavy"/>
              </a:rPr>
              <a:t>Univariate Analysis</a:t>
            </a:r>
          </a:p>
        </p:txBody>
      </p:sp>
      <p:sp>
        <p:nvSpPr>
          <p:cNvPr id="6" name="TextBox 6"/>
          <p:cNvSpPr txBox="1"/>
          <p:nvPr/>
        </p:nvSpPr>
        <p:spPr>
          <a:xfrm>
            <a:off x="1049444" y="2427938"/>
            <a:ext cx="8957010" cy="6807200"/>
          </a:xfrm>
          <a:prstGeom prst="rect">
            <a:avLst/>
          </a:prstGeom>
        </p:spPr>
        <p:txBody>
          <a:bodyPr lIns="0" tIns="0" rIns="0" bIns="0" rtlCol="0" anchor="t">
            <a:spAutoFit/>
          </a:bodyPr>
          <a:lstStyle/>
          <a:p>
            <a:pPr algn="l">
              <a:lnSpc>
                <a:spcPts val="5440"/>
              </a:lnSpc>
            </a:pPr>
            <a:r>
              <a:rPr lang="en-US" sz="3200">
                <a:solidFill>
                  <a:srgbClr val="01070A"/>
                </a:solidFill>
                <a:latin typeface="Now"/>
              </a:rPr>
              <a:t>It Focuses on exploring individual variables within the dataset to understand their distributions and characteristics. Through visualizations such as histograms and density plots, we gain insights into the distribution of key variables such as house prices and Price Per SqFt. Understanding the distribution of these variables provides essential context for subsequent analyses and helps identify potential outliers or patterns within the data.</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5111" b="-15111"/>
            </a:stretch>
          </a:blipFill>
        </p:spPr>
        <p:txBody>
          <a:bodyPr/>
          <a:lstStyle/>
          <a:p>
            <a:endParaRPr lang="en-IN"/>
          </a:p>
        </p:txBody>
      </p:sp>
      <p:grpSp>
        <p:nvGrpSpPr>
          <p:cNvPr id="3" name="Group 3"/>
          <p:cNvGrpSpPr/>
          <p:nvPr/>
        </p:nvGrpSpPr>
        <p:grpSpPr>
          <a:xfrm>
            <a:off x="13313927" y="-2916673"/>
            <a:ext cx="7890745" cy="7890745"/>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gradFill>
                <a:gsLst>
                  <a:gs pos="0">
                    <a:srgbClr val="5DE0E6">
                      <a:alpha val="100000"/>
                    </a:srgbClr>
                  </a:gs>
                  <a:gs pos="100000">
                    <a:srgbClr val="004AAD">
                      <a:alpha val="100000"/>
                    </a:srgbClr>
                  </a:gs>
                </a:gsLst>
                <a:lin ang="0"/>
              </a:gradFill>
              <a:prstDash val="solid"/>
              <a:miter/>
            </a:ln>
          </p:spPr>
          <p:txBody>
            <a:bodyPr/>
            <a:lstStyle/>
            <a:p>
              <a:endParaRPr lang="en-IN"/>
            </a:p>
          </p:txBody>
        </p:sp>
        <p:sp>
          <p:nvSpPr>
            <p:cNvPr id="5" name="TextBox 5"/>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15930474" y="8438849"/>
            <a:ext cx="3265530" cy="3265530"/>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BBE9A"/>
            </a:solidFill>
            <a:ln cap="sq">
              <a:noFill/>
              <a:prstDash val="solid"/>
              <a:miter/>
            </a:ln>
          </p:spPr>
          <p:txBody>
            <a:bodyPr/>
            <a:lstStyle/>
            <a:p>
              <a:endParaRPr lang="en-IN"/>
            </a:p>
          </p:txBody>
        </p:sp>
        <p:sp>
          <p:nvSpPr>
            <p:cNvPr id="8" name="TextBox 8"/>
            <p:cNvSpPr txBox="1"/>
            <p:nvPr/>
          </p:nvSpPr>
          <p:spPr>
            <a:xfrm>
              <a:off x="76200" y="38100"/>
              <a:ext cx="660400" cy="698500"/>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9" name="Freeform 9"/>
          <p:cNvSpPr/>
          <p:nvPr/>
        </p:nvSpPr>
        <p:spPr>
          <a:xfrm rot="6000">
            <a:off x="9605191" y="1021424"/>
            <a:ext cx="8358981" cy="8285696"/>
          </a:xfrm>
          <a:custGeom>
            <a:avLst/>
            <a:gdLst/>
            <a:ahLst/>
            <a:cxnLst/>
            <a:rect l="l" t="t" r="r" b="b"/>
            <a:pathLst>
              <a:path w="8358981" h="8285696">
                <a:moveTo>
                  <a:pt x="0" y="14564"/>
                </a:moveTo>
                <a:lnTo>
                  <a:pt x="8344544" y="0"/>
                </a:lnTo>
                <a:lnTo>
                  <a:pt x="8358980" y="8271133"/>
                </a:lnTo>
                <a:lnTo>
                  <a:pt x="14436" y="8285697"/>
                </a:lnTo>
                <a:lnTo>
                  <a:pt x="0" y="14564"/>
                </a:lnTo>
                <a:close/>
              </a:path>
            </a:pathLst>
          </a:custGeom>
          <a:blipFill>
            <a:blip r:embed="rId3"/>
            <a:stretch>
              <a:fillRect l="-62" t="-1070" r="-1072" b="-60"/>
            </a:stretch>
          </a:blipFill>
        </p:spPr>
        <p:txBody>
          <a:bodyPr/>
          <a:lstStyle/>
          <a:p>
            <a:endParaRPr lang="en-IN"/>
          </a:p>
        </p:txBody>
      </p:sp>
      <p:sp>
        <p:nvSpPr>
          <p:cNvPr id="10" name="TextBox 10"/>
          <p:cNvSpPr txBox="1"/>
          <p:nvPr/>
        </p:nvSpPr>
        <p:spPr>
          <a:xfrm>
            <a:off x="1028700" y="533411"/>
            <a:ext cx="7291567" cy="895328"/>
          </a:xfrm>
          <a:prstGeom prst="rect">
            <a:avLst/>
          </a:prstGeom>
        </p:spPr>
        <p:txBody>
          <a:bodyPr lIns="0" tIns="0" rIns="0" bIns="0" rtlCol="0" anchor="t">
            <a:spAutoFit/>
          </a:bodyPr>
          <a:lstStyle/>
          <a:p>
            <a:pPr marL="0" lvl="0" indent="0" algn="l">
              <a:lnSpc>
                <a:spcPts val="7234"/>
              </a:lnSpc>
              <a:spcBef>
                <a:spcPct val="0"/>
              </a:spcBef>
            </a:pPr>
            <a:r>
              <a:rPr lang="en-US" sz="5242">
                <a:solidFill>
                  <a:srgbClr val="89A2EE"/>
                </a:solidFill>
                <a:latin typeface="Now Heavy"/>
              </a:rPr>
              <a:t>Multivariate Analysis</a:t>
            </a:r>
          </a:p>
        </p:txBody>
      </p:sp>
      <p:sp>
        <p:nvSpPr>
          <p:cNvPr id="11" name="TextBox 11"/>
          <p:cNvSpPr txBox="1"/>
          <p:nvPr/>
        </p:nvSpPr>
        <p:spPr>
          <a:xfrm>
            <a:off x="1028700" y="1676378"/>
            <a:ext cx="8315964" cy="8178800"/>
          </a:xfrm>
          <a:prstGeom prst="rect">
            <a:avLst/>
          </a:prstGeom>
        </p:spPr>
        <p:txBody>
          <a:bodyPr lIns="0" tIns="0" rIns="0" bIns="0" rtlCol="0" anchor="t">
            <a:spAutoFit/>
          </a:bodyPr>
          <a:lstStyle/>
          <a:p>
            <a:pPr algn="just">
              <a:lnSpc>
                <a:spcPts val="5440"/>
              </a:lnSpc>
            </a:pPr>
            <a:r>
              <a:rPr lang="en-US" sz="3200">
                <a:solidFill>
                  <a:srgbClr val="01070A"/>
                </a:solidFill>
                <a:latin typeface="Now"/>
              </a:rPr>
              <a:t>It delves deeper into the relationships between multiple variables, particularly those impacting house prices. By employing techniques such as correlation matrices and scatterplots, we aim to uncover dependencies and correlations between various features. This comprehensive view allows us to identify potential factors that contribute significantly to house prices and understand how they interact with one another.</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5111" b="-15111"/>
            </a:stretch>
          </a:blipFill>
        </p:spPr>
        <p:txBody>
          <a:bodyPr/>
          <a:lstStyle/>
          <a:p>
            <a:endParaRPr lang="en-IN"/>
          </a:p>
        </p:txBody>
      </p:sp>
      <p:grpSp>
        <p:nvGrpSpPr>
          <p:cNvPr id="3" name="Group 3"/>
          <p:cNvGrpSpPr/>
          <p:nvPr/>
        </p:nvGrpSpPr>
        <p:grpSpPr>
          <a:xfrm>
            <a:off x="11853489" y="8053548"/>
            <a:ext cx="6434511" cy="3027928"/>
            <a:chOff x="0" y="0"/>
            <a:chExt cx="1166648" cy="548997"/>
          </a:xfrm>
        </p:grpSpPr>
        <p:sp>
          <p:nvSpPr>
            <p:cNvPr id="4" name="Freeform 4"/>
            <p:cNvSpPr/>
            <p:nvPr/>
          </p:nvSpPr>
          <p:spPr>
            <a:xfrm>
              <a:off x="0" y="0"/>
              <a:ext cx="1166648" cy="548997"/>
            </a:xfrm>
            <a:custGeom>
              <a:avLst/>
              <a:gdLst/>
              <a:ahLst/>
              <a:cxnLst/>
              <a:rect l="l" t="t" r="r" b="b"/>
              <a:pathLst>
                <a:path w="1166648" h="548997">
                  <a:moveTo>
                    <a:pt x="0" y="0"/>
                  </a:moveTo>
                  <a:lnTo>
                    <a:pt x="1166648" y="0"/>
                  </a:lnTo>
                  <a:lnTo>
                    <a:pt x="1166648" y="548997"/>
                  </a:lnTo>
                  <a:lnTo>
                    <a:pt x="0" y="548997"/>
                  </a:lnTo>
                  <a:close/>
                </a:path>
              </a:pathLst>
            </a:custGeom>
            <a:solidFill>
              <a:srgbClr val="9FCFE7"/>
            </a:solidFill>
            <a:ln cap="sq">
              <a:noFill/>
              <a:prstDash val="solid"/>
              <a:miter/>
            </a:ln>
          </p:spPr>
          <p:txBody>
            <a:bodyPr/>
            <a:lstStyle/>
            <a:p>
              <a:endParaRPr lang="en-IN"/>
            </a:p>
          </p:txBody>
        </p:sp>
        <p:sp>
          <p:nvSpPr>
            <p:cNvPr id="5" name="TextBox 5"/>
            <p:cNvSpPr txBox="1"/>
            <p:nvPr/>
          </p:nvSpPr>
          <p:spPr>
            <a:xfrm>
              <a:off x="0" y="-38100"/>
              <a:ext cx="1166648" cy="587097"/>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6" name="Freeform 6"/>
          <p:cNvSpPr/>
          <p:nvPr/>
        </p:nvSpPr>
        <p:spPr>
          <a:xfrm>
            <a:off x="-2344534" y="-2554412"/>
            <a:ext cx="4659114" cy="4659114"/>
          </a:xfrm>
          <a:custGeom>
            <a:avLst/>
            <a:gdLst/>
            <a:ahLst/>
            <a:cxnLst/>
            <a:rect l="l" t="t" r="r" b="b"/>
            <a:pathLst>
              <a:path w="4659114" h="4659114">
                <a:moveTo>
                  <a:pt x="0" y="0"/>
                </a:moveTo>
                <a:lnTo>
                  <a:pt x="4659114" y="0"/>
                </a:lnTo>
                <a:lnTo>
                  <a:pt x="4659114" y="4659114"/>
                </a:lnTo>
                <a:lnTo>
                  <a:pt x="0" y="4659114"/>
                </a:lnTo>
                <a:lnTo>
                  <a:pt x="0" y="0"/>
                </a:lnTo>
                <a:close/>
              </a:path>
            </a:pathLst>
          </a:custGeom>
          <a:blipFill>
            <a:blip r:embed="rId3">
              <a:alphaModFix amt="65000"/>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en-IN"/>
          </a:p>
        </p:txBody>
      </p:sp>
      <p:grpSp>
        <p:nvGrpSpPr>
          <p:cNvPr id="7" name="Group 7"/>
          <p:cNvGrpSpPr/>
          <p:nvPr/>
        </p:nvGrpSpPr>
        <p:grpSpPr>
          <a:xfrm>
            <a:off x="11853489" y="-1642819"/>
            <a:ext cx="6434511" cy="3247003"/>
            <a:chOff x="0" y="0"/>
            <a:chExt cx="1166648" cy="588717"/>
          </a:xfrm>
        </p:grpSpPr>
        <p:sp>
          <p:nvSpPr>
            <p:cNvPr id="8" name="Freeform 8"/>
            <p:cNvSpPr/>
            <p:nvPr/>
          </p:nvSpPr>
          <p:spPr>
            <a:xfrm>
              <a:off x="0" y="0"/>
              <a:ext cx="1166648" cy="588717"/>
            </a:xfrm>
            <a:custGeom>
              <a:avLst/>
              <a:gdLst/>
              <a:ahLst/>
              <a:cxnLst/>
              <a:rect l="l" t="t" r="r" b="b"/>
              <a:pathLst>
                <a:path w="1166648" h="588717">
                  <a:moveTo>
                    <a:pt x="0" y="0"/>
                  </a:moveTo>
                  <a:lnTo>
                    <a:pt x="1166648" y="0"/>
                  </a:lnTo>
                  <a:lnTo>
                    <a:pt x="1166648" y="588717"/>
                  </a:lnTo>
                  <a:lnTo>
                    <a:pt x="0" y="588717"/>
                  </a:lnTo>
                  <a:close/>
                </a:path>
              </a:pathLst>
            </a:custGeom>
            <a:solidFill>
              <a:srgbClr val="9FCFE7"/>
            </a:solidFill>
            <a:ln cap="sq">
              <a:noFill/>
              <a:prstDash val="solid"/>
              <a:miter/>
            </a:ln>
          </p:spPr>
          <p:txBody>
            <a:bodyPr/>
            <a:lstStyle/>
            <a:p>
              <a:endParaRPr lang="en-IN"/>
            </a:p>
          </p:txBody>
        </p:sp>
        <p:sp>
          <p:nvSpPr>
            <p:cNvPr id="9" name="TextBox 9"/>
            <p:cNvSpPr txBox="1"/>
            <p:nvPr/>
          </p:nvSpPr>
          <p:spPr>
            <a:xfrm>
              <a:off x="0" y="-38100"/>
              <a:ext cx="1166648" cy="626817"/>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10" name="Freeform 10"/>
          <p:cNvSpPr/>
          <p:nvPr/>
        </p:nvSpPr>
        <p:spPr>
          <a:xfrm>
            <a:off x="6330333" y="9108416"/>
            <a:ext cx="4659114" cy="4659114"/>
          </a:xfrm>
          <a:custGeom>
            <a:avLst/>
            <a:gdLst/>
            <a:ahLst/>
            <a:cxnLst/>
            <a:rect l="l" t="t" r="r" b="b"/>
            <a:pathLst>
              <a:path w="4659114" h="4659114">
                <a:moveTo>
                  <a:pt x="0" y="0"/>
                </a:moveTo>
                <a:lnTo>
                  <a:pt x="4659113" y="0"/>
                </a:lnTo>
                <a:lnTo>
                  <a:pt x="4659113" y="4659113"/>
                </a:lnTo>
                <a:lnTo>
                  <a:pt x="0" y="4659113"/>
                </a:lnTo>
                <a:lnTo>
                  <a:pt x="0" y="0"/>
                </a:lnTo>
                <a:close/>
              </a:path>
            </a:pathLst>
          </a:custGeom>
          <a:blipFill>
            <a:blip r:embed="rId5">
              <a:alphaModFix amt="65000"/>
              <a:extLst>
                <a:ext uri="{96DAC541-7B7A-43D3-8B79-37D633B846F1}">
                  <asvg:svgBlip xmlns:asvg="http://schemas.microsoft.com/office/drawing/2016/SVG/main" r:embed="rId6"/>
                </a:ext>
              </a:extLst>
            </a:blip>
            <a:stretch>
              <a:fillRect/>
            </a:stretch>
          </a:blipFill>
          <a:ln cap="sq">
            <a:noFill/>
            <a:prstDash val="solid"/>
            <a:miter/>
          </a:ln>
        </p:spPr>
        <p:txBody>
          <a:bodyPr/>
          <a:lstStyle/>
          <a:p>
            <a:endParaRPr lang="en-IN"/>
          </a:p>
        </p:txBody>
      </p:sp>
      <p:sp>
        <p:nvSpPr>
          <p:cNvPr id="11" name="Freeform 11"/>
          <p:cNvSpPr/>
          <p:nvPr/>
        </p:nvSpPr>
        <p:spPr>
          <a:xfrm>
            <a:off x="2544183" y="6814787"/>
            <a:ext cx="13199634" cy="2880702"/>
          </a:xfrm>
          <a:custGeom>
            <a:avLst/>
            <a:gdLst/>
            <a:ahLst/>
            <a:cxnLst/>
            <a:rect l="l" t="t" r="r" b="b"/>
            <a:pathLst>
              <a:path w="13199634" h="2880702">
                <a:moveTo>
                  <a:pt x="0" y="0"/>
                </a:moveTo>
                <a:lnTo>
                  <a:pt x="13199634" y="0"/>
                </a:lnTo>
                <a:lnTo>
                  <a:pt x="13199634" y="2880702"/>
                </a:lnTo>
                <a:lnTo>
                  <a:pt x="0" y="2880702"/>
                </a:lnTo>
                <a:lnTo>
                  <a:pt x="0" y="0"/>
                </a:lnTo>
                <a:close/>
              </a:path>
            </a:pathLst>
          </a:custGeom>
          <a:blipFill>
            <a:blip r:embed="rId7"/>
            <a:stretch>
              <a:fillRect/>
            </a:stretch>
          </a:blipFill>
        </p:spPr>
        <p:txBody>
          <a:bodyPr/>
          <a:lstStyle/>
          <a:p>
            <a:endParaRPr lang="en-IN"/>
          </a:p>
        </p:txBody>
      </p:sp>
      <p:sp>
        <p:nvSpPr>
          <p:cNvPr id="12" name="TextBox 12"/>
          <p:cNvSpPr txBox="1"/>
          <p:nvPr/>
        </p:nvSpPr>
        <p:spPr>
          <a:xfrm>
            <a:off x="1639626" y="1758386"/>
            <a:ext cx="15008749" cy="4749800"/>
          </a:xfrm>
          <a:prstGeom prst="rect">
            <a:avLst/>
          </a:prstGeom>
        </p:spPr>
        <p:txBody>
          <a:bodyPr lIns="0" tIns="0" rIns="0" bIns="0" rtlCol="0" anchor="t">
            <a:spAutoFit/>
          </a:bodyPr>
          <a:lstStyle/>
          <a:p>
            <a:pPr algn="just">
              <a:lnSpc>
                <a:spcPts val="5440"/>
              </a:lnSpc>
            </a:pPr>
            <a:r>
              <a:rPr lang="en-US" sz="3200">
                <a:solidFill>
                  <a:srgbClr val="40505C"/>
                </a:solidFill>
                <a:latin typeface="Now"/>
              </a:rPr>
              <a:t>It involves creating new features or modifying existing ones to enhance the model's predictive ability. In this analysis, we introduce new variables such as Price Per SqFt and Years Since Built. Price Per SqFt normalizes house prices relative to their lot area, providing a standardized metric for price comparisons. Years Since Built captures the age of the property at the time of sale, which can influence its valuation. By incorporating these features, we aim to improve the accuracy and interpretability of our analysis.</a:t>
            </a:r>
          </a:p>
        </p:txBody>
      </p:sp>
      <p:sp>
        <p:nvSpPr>
          <p:cNvPr id="13" name="TextBox 13"/>
          <p:cNvSpPr txBox="1"/>
          <p:nvPr/>
        </p:nvSpPr>
        <p:spPr>
          <a:xfrm>
            <a:off x="1360580" y="485697"/>
            <a:ext cx="8644936" cy="981230"/>
          </a:xfrm>
          <a:prstGeom prst="rect">
            <a:avLst/>
          </a:prstGeom>
        </p:spPr>
        <p:txBody>
          <a:bodyPr lIns="0" tIns="0" rIns="0" bIns="0" rtlCol="0" anchor="t">
            <a:spAutoFit/>
          </a:bodyPr>
          <a:lstStyle/>
          <a:p>
            <a:pPr marL="0" lvl="0" indent="0" algn="l">
              <a:lnSpc>
                <a:spcPts val="7925"/>
              </a:lnSpc>
              <a:spcBef>
                <a:spcPct val="0"/>
              </a:spcBef>
            </a:pPr>
            <a:r>
              <a:rPr lang="en-US" sz="5743">
                <a:solidFill>
                  <a:srgbClr val="40505C"/>
                </a:solidFill>
                <a:latin typeface="Now Heavy"/>
              </a:rPr>
              <a:t>Feature Engineering</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5111" b="-15111"/>
            </a:stretch>
          </a:blipFill>
        </p:spPr>
        <p:txBody>
          <a:bodyPr/>
          <a:lstStyle/>
          <a:p>
            <a:endParaRPr lang="en-IN"/>
          </a:p>
        </p:txBody>
      </p:sp>
      <p:sp>
        <p:nvSpPr>
          <p:cNvPr id="3" name="Freeform 3"/>
          <p:cNvSpPr/>
          <p:nvPr/>
        </p:nvSpPr>
        <p:spPr>
          <a:xfrm rot="-10800000">
            <a:off x="12369760" y="1186977"/>
            <a:ext cx="2147670" cy="1632229"/>
          </a:xfrm>
          <a:custGeom>
            <a:avLst/>
            <a:gdLst/>
            <a:ahLst/>
            <a:cxnLst/>
            <a:rect l="l" t="t" r="r" b="b"/>
            <a:pathLst>
              <a:path w="2147670" h="1632229">
                <a:moveTo>
                  <a:pt x="0" y="0"/>
                </a:moveTo>
                <a:lnTo>
                  <a:pt x="2147670" y="0"/>
                </a:lnTo>
                <a:lnTo>
                  <a:pt x="2147670" y="1632229"/>
                </a:lnTo>
                <a:lnTo>
                  <a:pt x="0" y="1632229"/>
                </a:lnTo>
                <a:lnTo>
                  <a:pt x="0" y="0"/>
                </a:lnTo>
                <a:close/>
              </a:path>
            </a:pathLst>
          </a:custGeom>
          <a:blipFill>
            <a:blip r:embed="rId3">
              <a:alphaModFix amt="79000"/>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en-IN"/>
          </a:p>
        </p:txBody>
      </p:sp>
      <p:sp>
        <p:nvSpPr>
          <p:cNvPr id="4" name="Freeform 4"/>
          <p:cNvSpPr/>
          <p:nvPr/>
        </p:nvSpPr>
        <p:spPr>
          <a:xfrm>
            <a:off x="14302318" y="-3390455"/>
            <a:ext cx="6780910" cy="6780910"/>
          </a:xfrm>
          <a:custGeom>
            <a:avLst/>
            <a:gdLst/>
            <a:ahLst/>
            <a:cxnLst/>
            <a:rect l="l" t="t" r="r" b="b"/>
            <a:pathLst>
              <a:path w="6780910" h="6780910">
                <a:moveTo>
                  <a:pt x="0" y="0"/>
                </a:moveTo>
                <a:lnTo>
                  <a:pt x="6780910" y="0"/>
                </a:lnTo>
                <a:lnTo>
                  <a:pt x="6780910" y="6780910"/>
                </a:lnTo>
                <a:lnTo>
                  <a:pt x="0" y="6780910"/>
                </a:lnTo>
                <a:lnTo>
                  <a:pt x="0" y="0"/>
                </a:lnTo>
                <a:close/>
              </a:path>
            </a:pathLst>
          </a:custGeom>
          <a:blipFill>
            <a:blip r:embed="rId5">
              <a:alphaModFix amt="65000"/>
              <a:extLst>
                <a:ext uri="{96DAC541-7B7A-43D3-8B79-37D633B846F1}">
                  <asvg:svgBlip xmlns:asvg="http://schemas.microsoft.com/office/drawing/2016/SVG/main" r:embed="rId6"/>
                </a:ext>
              </a:extLst>
            </a:blip>
            <a:stretch>
              <a:fillRect/>
            </a:stretch>
          </a:blipFill>
          <a:ln cap="sq">
            <a:noFill/>
            <a:prstDash val="solid"/>
            <a:miter/>
          </a:ln>
        </p:spPr>
        <p:txBody>
          <a:bodyPr/>
          <a:lstStyle/>
          <a:p>
            <a:endParaRPr lang="en-IN"/>
          </a:p>
        </p:txBody>
      </p:sp>
      <p:grpSp>
        <p:nvGrpSpPr>
          <p:cNvPr id="5" name="Group 5"/>
          <p:cNvGrpSpPr/>
          <p:nvPr/>
        </p:nvGrpSpPr>
        <p:grpSpPr>
          <a:xfrm>
            <a:off x="-768387" y="8712102"/>
            <a:ext cx="2859512" cy="2859512"/>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CFE7">
                <a:alpha val="78824"/>
              </a:srgbClr>
            </a:solidFill>
            <a:ln cap="sq">
              <a:noFill/>
              <a:prstDash val="solid"/>
              <a:miter/>
            </a:ln>
          </p:spPr>
          <p:txBody>
            <a:bodyPr/>
            <a:lstStyle/>
            <a:p>
              <a:endParaRPr lang="en-IN"/>
            </a:p>
          </p:txBody>
        </p:sp>
        <p:sp>
          <p:nvSpPr>
            <p:cNvPr id="7" name="TextBox 7"/>
            <p:cNvSpPr txBox="1"/>
            <p:nvPr/>
          </p:nvSpPr>
          <p:spPr>
            <a:xfrm>
              <a:off x="76200" y="38100"/>
              <a:ext cx="660400" cy="698500"/>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8" name="Freeform 8"/>
          <p:cNvSpPr/>
          <p:nvPr/>
        </p:nvSpPr>
        <p:spPr>
          <a:xfrm>
            <a:off x="11108654" y="4197681"/>
            <a:ext cx="6817552" cy="4280372"/>
          </a:xfrm>
          <a:custGeom>
            <a:avLst/>
            <a:gdLst/>
            <a:ahLst/>
            <a:cxnLst/>
            <a:rect l="l" t="t" r="r" b="b"/>
            <a:pathLst>
              <a:path w="6817552" h="4280372">
                <a:moveTo>
                  <a:pt x="0" y="0"/>
                </a:moveTo>
                <a:lnTo>
                  <a:pt x="6817552" y="0"/>
                </a:lnTo>
                <a:lnTo>
                  <a:pt x="6817552" y="4280372"/>
                </a:lnTo>
                <a:lnTo>
                  <a:pt x="0" y="4280372"/>
                </a:lnTo>
                <a:lnTo>
                  <a:pt x="0" y="0"/>
                </a:lnTo>
                <a:close/>
              </a:path>
            </a:pathLst>
          </a:custGeom>
          <a:blipFill>
            <a:blip r:embed="rId7"/>
            <a:stretch>
              <a:fillRect/>
            </a:stretch>
          </a:blipFill>
        </p:spPr>
        <p:txBody>
          <a:bodyPr/>
          <a:lstStyle/>
          <a:p>
            <a:endParaRPr lang="en-IN"/>
          </a:p>
        </p:txBody>
      </p:sp>
      <p:sp>
        <p:nvSpPr>
          <p:cNvPr id="9" name="TextBox 9"/>
          <p:cNvSpPr txBox="1"/>
          <p:nvPr/>
        </p:nvSpPr>
        <p:spPr>
          <a:xfrm>
            <a:off x="1672028" y="1082202"/>
            <a:ext cx="8894674" cy="981230"/>
          </a:xfrm>
          <a:prstGeom prst="rect">
            <a:avLst/>
          </a:prstGeom>
        </p:spPr>
        <p:txBody>
          <a:bodyPr lIns="0" tIns="0" rIns="0" bIns="0" rtlCol="0" anchor="t">
            <a:spAutoFit/>
          </a:bodyPr>
          <a:lstStyle/>
          <a:p>
            <a:pPr marL="0" lvl="0" indent="0" algn="l">
              <a:lnSpc>
                <a:spcPts val="7925"/>
              </a:lnSpc>
              <a:spcBef>
                <a:spcPct val="0"/>
              </a:spcBef>
            </a:pPr>
            <a:r>
              <a:rPr lang="en-US" sz="5743">
                <a:solidFill>
                  <a:srgbClr val="896651"/>
                </a:solidFill>
                <a:latin typeface="Now Heavy"/>
              </a:rPr>
              <a:t>Size Impact Analysis</a:t>
            </a:r>
          </a:p>
        </p:txBody>
      </p:sp>
      <p:sp>
        <p:nvSpPr>
          <p:cNvPr id="10" name="TextBox 10"/>
          <p:cNvSpPr txBox="1"/>
          <p:nvPr/>
        </p:nvSpPr>
        <p:spPr>
          <a:xfrm>
            <a:off x="1672028" y="2356653"/>
            <a:ext cx="9436626" cy="6121400"/>
          </a:xfrm>
          <a:prstGeom prst="rect">
            <a:avLst/>
          </a:prstGeom>
        </p:spPr>
        <p:txBody>
          <a:bodyPr lIns="0" tIns="0" rIns="0" bIns="0" rtlCol="0" anchor="t">
            <a:spAutoFit/>
          </a:bodyPr>
          <a:lstStyle/>
          <a:p>
            <a:pPr algn="l">
              <a:lnSpc>
                <a:spcPts val="5440"/>
              </a:lnSpc>
            </a:pPr>
            <a:r>
              <a:rPr lang="en-US" sz="3200">
                <a:solidFill>
                  <a:srgbClr val="01070A"/>
                </a:solidFill>
                <a:latin typeface="Now"/>
              </a:rPr>
              <a:t>The size impact analysis focuses on understanding how size-related features, such as basement area and living area, affect house prices. By analyzing scatterplots, we aim to identify trends and patterns that illustrate the relationship between these features and house prices. This analysis provides insights into the value of additional space within a property and helps quantify its impact on valuation.</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795</Words>
  <Application>Microsoft Office PowerPoint</Application>
  <PresentationFormat>Custom</PresentationFormat>
  <Paragraphs>35</Paragraphs>
  <Slides>13</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Calibri</vt:lpstr>
      <vt:lpstr>Now</vt:lpstr>
      <vt:lpstr>Now Heavy</vt:lpstr>
      <vt:lpstr>Now Bold</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Green Modern Conservation Presentation</dc:title>
  <cp:lastModifiedBy>deewanker sharma</cp:lastModifiedBy>
  <cp:revision>1</cp:revision>
  <dcterms:created xsi:type="dcterms:W3CDTF">2006-08-16T00:00:00Z</dcterms:created>
  <dcterms:modified xsi:type="dcterms:W3CDTF">2024-06-01T11:26:02Z</dcterms:modified>
  <dc:identifier>DAGG4Pd3EaE</dc:identifier>
</cp:coreProperties>
</file>